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3" r:id="rId4"/>
    <p:sldId id="270" r:id="rId5"/>
    <p:sldId id="257" r:id="rId6"/>
    <p:sldId id="272" r:id="rId7"/>
    <p:sldId id="259" r:id="rId8"/>
    <p:sldId id="271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8288000" cy="10287000"/>
  <p:notesSz cx="6858000" cy="9144000"/>
  <p:embeddedFontLst>
    <p:embeddedFont>
      <p:font typeface="Adumu Regular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M Sans" pitchFamily="2" charset="0"/>
      <p:regular r:id="rId26"/>
      <p:bold r:id="rId27"/>
      <p:italic r:id="rId28"/>
      <p:boldItalic r:id="rId29"/>
    </p:embeddedFont>
    <p:embeddedFont>
      <p:font typeface="DM Sans Bold" charset="0"/>
      <p:regular r:id="rId30"/>
    </p:embeddedFont>
    <p:embeddedFont>
      <p:font typeface="Dosis Regular" panose="020B0604020202020204" charset="0"/>
      <p:regular r:id="rId31"/>
    </p:embeddedFont>
    <p:embeddedFont>
      <p:font typeface="Dosis Regular Bold" panose="020B0604020202020204" charset="0"/>
      <p:regular r:id="rId32"/>
    </p:embeddedFont>
    <p:embeddedFont>
      <p:font typeface="IBM Plex Sans Bold" panose="020B0604020202020204" charset="0"/>
      <p:regular r:id="rId33"/>
    </p:embeddedFont>
    <p:embeddedFont>
      <p:font typeface="IBM Plex Sans Condensed Bold" panose="020B0604020202020204" charset="0"/>
      <p:regular r:id="rId34"/>
    </p:embeddedFont>
    <p:embeddedFont>
      <p:font typeface="Josefin Sans Regular" panose="020B0604020202020204" charset="0"/>
      <p:regular r:id="rId35"/>
    </p:embeddedFont>
    <p:embeddedFont>
      <p:font typeface="Kristen ITC" panose="03050502040202030202" pitchFamily="66" charset="0"/>
      <p:regular r:id="rId36"/>
    </p:embeddedFont>
    <p:embeddedFont>
      <p:font typeface="Loubag SemiBold" panose="020B0604020202020204" charset="0"/>
      <p:regular r:id="rId37"/>
    </p:embeddedFont>
    <p:embeddedFont>
      <p:font typeface="Montserrat Classic" panose="020B0604020202020204" charset="0"/>
      <p:regular r:id="rId38"/>
    </p:embeddedFont>
    <p:embeddedFont>
      <p:font typeface="Montserrat Light" panose="00000400000000000000" pitchFamily="2" charset="0"/>
      <p:regular r:id="rId39"/>
      <p:italic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Poppins ExtraBold Bold" panose="020B0604020202020204" charset="0"/>
      <p:regular r:id="rId45"/>
    </p:embeddedFont>
    <p:embeddedFont>
      <p:font typeface="Poppins Italics" panose="020B0604020202020204" charset="0"/>
      <p:regular r:id="rId46"/>
    </p:embeddedFont>
    <p:embeddedFont>
      <p:font typeface="Poppins Medium Bold" panose="020B0604020202020204" charset="0"/>
      <p:regular r:id="rId47"/>
    </p:embeddedFont>
    <p:embeddedFont>
      <p:font typeface="Rosario" panose="020B0604020202020204" charset="0"/>
      <p:regular r:id="rId48"/>
    </p:embeddedFont>
    <p:embeddedFont>
      <p:font typeface="Sitka Small Semibold" pitchFamily="2" charset="0"/>
      <p:bold r:id="rId49"/>
      <p:boldItalic r:id="rId50"/>
    </p:embeddedFont>
    <p:embeddedFont>
      <p:font typeface="Solway" panose="020B0604020202020204" charset="0"/>
      <p:regular r:id="rId51"/>
    </p:embeddedFont>
    <p:embeddedFont>
      <p:font typeface="Solway Bold" panose="020B0604020202020204" charset="0"/>
      <p:regular r:id="rId52"/>
    </p:embeddedFont>
    <p:embeddedFont>
      <p:font typeface="Tempus Sans ITC" panose="04020404030D07020202" pitchFamily="82" charset="0"/>
      <p:regular r:id="rId53"/>
    </p:embeddedFont>
    <p:embeddedFont>
      <p:font typeface="Tropikal" panose="020B0604020202020204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020" autoAdjust="0"/>
  </p:normalViewPr>
  <p:slideViewPr>
    <p:cSldViewPr>
      <p:cViewPr varScale="1">
        <p:scale>
          <a:sx n="37" d="100"/>
          <a:sy n="37" d="100"/>
        </p:scale>
        <p:origin x="988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font" Target="fonts/font33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3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0" Type="http://schemas.openxmlformats.org/officeDocument/2006/relationships/slide" Target="slides/slide18.xml"/><Relationship Id="rId41" Type="http://schemas.openxmlformats.org/officeDocument/2006/relationships/font" Target="fonts/font21.fntdata"/><Relationship Id="rId54" Type="http://schemas.openxmlformats.org/officeDocument/2006/relationships/font" Target="fonts/font3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8F2-3B25-4730-89AA-216EF5E63E6F}" type="datetime1">
              <a:rPr lang="id-ID" smtClean="0"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5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D365-B150-4C6D-A6A6-8AEB6EB9AAFF}" type="datetime1">
              <a:rPr lang="id-ID" smtClean="0"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F0B8-EC8B-472D-8CC1-15AC2643E13E}" type="datetime1">
              <a:rPr lang="id-ID" smtClean="0"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01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AEC8-8944-4325-8734-CDB5A97D66ED}" type="datetime1">
              <a:rPr lang="id-ID" smtClean="0"/>
              <a:t>07/12/2022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8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668-7247-4594-8525-69F378533AFC}" type="datetime1">
              <a:rPr lang="id-ID" smtClean="0"/>
              <a:t>07/12/2022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7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739D-E01B-473A-8079-27A85E313ED0}" type="datetime1">
              <a:rPr lang="id-ID" smtClean="0"/>
              <a:t>07/12/2022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7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1AFE-D720-4689-B45C-044D9D7BCBC4}" type="datetime1">
              <a:rPr lang="id-ID" smtClean="0"/>
              <a:t>07/12/2022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30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ADE-E3A6-450E-B5FC-5DD037198C99}" type="datetime1">
              <a:rPr lang="id-ID" smtClean="0"/>
              <a:t>07/12/2022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8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2483-6776-45F7-81C2-D6ABDE542713}" type="datetime1">
              <a:rPr lang="id-ID" smtClean="0"/>
              <a:t>07/12/2022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24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8A90-FAA4-4FBC-98A9-424060FDAC50}" type="datetime1">
              <a:rPr lang="id-ID" smtClean="0"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9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7788-160D-4045-A0B8-F8818662FAE4}" type="datetime1">
              <a:rPr lang="id-ID" smtClean="0"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6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D4D2-204E-4311-817C-B8AEF6B5BE18}" type="datetime1">
              <a:rPr lang="id-ID" smtClean="0"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35472" y="-4531157"/>
            <a:ext cx="7850015" cy="78500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1091" y="8898776"/>
            <a:ext cx="2776447" cy="27764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23207" flipH="1">
            <a:off x="5102675" y="446326"/>
            <a:ext cx="1795526" cy="23081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801719">
            <a:off x="6268184" y="7958894"/>
            <a:ext cx="2330672" cy="28038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1202" r="3738"/>
          <a:stretch>
            <a:fillRect/>
          </a:stretch>
        </p:blipFill>
        <p:spPr>
          <a:xfrm>
            <a:off x="7808912" y="3879447"/>
            <a:ext cx="10479088" cy="68704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114183"/>
            <a:ext cx="2884493" cy="288449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7133" y="4136622"/>
            <a:ext cx="7331779" cy="2866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08"/>
              </a:lnSpc>
            </a:pPr>
            <a:r>
              <a:rPr lang="en-US" sz="8400" dirty="0">
                <a:solidFill>
                  <a:srgbClr val="2E14F6"/>
                </a:solidFill>
                <a:latin typeface="Solway"/>
              </a:rPr>
              <a:t>DOMINASI SIMBOLIK PEMBUKTIAN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7133" y="7497217"/>
            <a:ext cx="607746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EC1417"/>
                </a:solidFill>
                <a:latin typeface="DM Sans Bold"/>
              </a:rPr>
              <a:t>DR. ROCKY MARBUN, SH, MH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027554"/>
            <a:ext cx="7201689" cy="7230746"/>
            <a:chOff x="0" y="0"/>
            <a:chExt cx="1617803" cy="1624330"/>
          </a:xfrm>
        </p:grpSpPr>
        <p:sp>
          <p:nvSpPr>
            <p:cNvPr id="3" name="Freeform 3"/>
            <p:cNvSpPr/>
            <p:nvPr/>
          </p:nvSpPr>
          <p:spPr>
            <a:xfrm>
              <a:off x="48260" y="48260"/>
              <a:ext cx="1569543" cy="1576070"/>
            </a:xfrm>
            <a:custGeom>
              <a:avLst/>
              <a:gdLst/>
              <a:ahLst/>
              <a:cxnLst/>
              <a:rect l="l" t="t" r="r" b="b"/>
              <a:pathLst>
                <a:path w="1569543" h="1576070">
                  <a:moveTo>
                    <a:pt x="0" y="0"/>
                  </a:moveTo>
                  <a:lnTo>
                    <a:pt x="1569543" y="0"/>
                  </a:lnTo>
                  <a:lnTo>
                    <a:pt x="1569543" y="1576070"/>
                  </a:lnTo>
                  <a:lnTo>
                    <a:pt x="0" y="1576070"/>
                  </a:lnTo>
                  <a:close/>
                </a:path>
              </a:pathLst>
            </a:custGeom>
            <a:solidFill>
              <a:srgbClr val="F7D486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1569543" cy="1576070"/>
            </a:xfrm>
            <a:custGeom>
              <a:avLst/>
              <a:gdLst/>
              <a:ahLst/>
              <a:cxnLst/>
              <a:rect l="l" t="t" r="r" b="b"/>
              <a:pathLst>
                <a:path w="1569543" h="1576070">
                  <a:moveTo>
                    <a:pt x="0" y="0"/>
                  </a:moveTo>
                  <a:lnTo>
                    <a:pt x="1569543" y="0"/>
                  </a:lnTo>
                  <a:lnTo>
                    <a:pt x="1569543" y="1576070"/>
                  </a:lnTo>
                  <a:lnTo>
                    <a:pt x="0" y="15760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582243" cy="1588770"/>
            </a:xfrm>
            <a:custGeom>
              <a:avLst/>
              <a:gdLst/>
              <a:ahLst/>
              <a:cxnLst/>
              <a:rect l="l" t="t" r="r" b="b"/>
              <a:pathLst>
                <a:path w="1582243" h="1588770">
                  <a:moveTo>
                    <a:pt x="1582243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582243" y="0"/>
                  </a:lnTo>
                  <a:lnTo>
                    <a:pt x="1582243" y="1588770"/>
                  </a:lnTo>
                  <a:close/>
                  <a:moveTo>
                    <a:pt x="12700" y="1576070"/>
                  </a:moveTo>
                  <a:lnTo>
                    <a:pt x="1569543" y="1576070"/>
                  </a:lnTo>
                  <a:lnTo>
                    <a:pt x="1569543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80019" y="2085158"/>
            <a:ext cx="6930940" cy="6958103"/>
            <a:chOff x="0" y="0"/>
            <a:chExt cx="9241253" cy="927747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16857" r="16857"/>
            <a:stretch>
              <a:fillRect/>
            </a:stretch>
          </p:blipFill>
          <p:spPr>
            <a:xfrm>
              <a:off x="0" y="0"/>
              <a:ext cx="9241253" cy="927747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0104328" y="978005"/>
            <a:ext cx="6606073" cy="212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40"/>
              </a:lnSpc>
            </a:pPr>
            <a:r>
              <a:rPr lang="en-US" sz="6100">
                <a:solidFill>
                  <a:srgbClr val="000000"/>
                </a:solidFill>
                <a:latin typeface="IBM Plex Sans Condensed Bold"/>
              </a:rPr>
              <a:t>KEGIATAN PEMBUKTIAN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71507" y="1028700"/>
            <a:ext cx="4183704" cy="167348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861027" y="3599500"/>
            <a:ext cx="3391013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EC1417"/>
                </a:solidFill>
                <a:latin typeface="IBM Plex Sans Bold"/>
              </a:rPr>
              <a:t>Menetapkan metode penelitian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104328" y="3656650"/>
            <a:ext cx="1391159" cy="1187592"/>
            <a:chOff x="0" y="0"/>
            <a:chExt cx="998493" cy="8523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98493" cy="852384"/>
            </a:xfrm>
            <a:custGeom>
              <a:avLst/>
              <a:gdLst/>
              <a:ahLst/>
              <a:cxnLst/>
              <a:rect l="l" t="t" r="r" b="b"/>
              <a:pathLst>
                <a:path w="998493" h="852384">
                  <a:moveTo>
                    <a:pt x="0" y="0"/>
                  </a:moveTo>
                  <a:lnTo>
                    <a:pt x="998493" y="0"/>
                  </a:lnTo>
                  <a:lnTo>
                    <a:pt x="998493" y="852384"/>
                  </a:lnTo>
                  <a:lnTo>
                    <a:pt x="0" y="852384"/>
                  </a:lnTo>
                  <a:close/>
                </a:path>
              </a:pathLst>
            </a:custGeom>
            <a:solidFill>
              <a:srgbClr val="F7D48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0104328" y="3749998"/>
            <a:ext cx="1391159" cy="89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7"/>
              </a:lnSpc>
            </a:pPr>
            <a:r>
              <a:rPr lang="en-US" sz="5219">
                <a:solidFill>
                  <a:srgbClr val="FFFFFF"/>
                </a:solidFill>
                <a:latin typeface="IBM Plex Sans Bold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61027" y="5289786"/>
            <a:ext cx="4849374" cy="72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>
                <a:solidFill>
                  <a:srgbClr val="EC1417"/>
                </a:solidFill>
                <a:latin typeface="IBM Plex Sans Bold"/>
              </a:rPr>
              <a:t>Mencari, menemukan, dan mengumpulkan alat bukti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104328" y="5108105"/>
            <a:ext cx="1391159" cy="1187592"/>
            <a:chOff x="0" y="0"/>
            <a:chExt cx="998493" cy="8523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98493" cy="852384"/>
            </a:xfrm>
            <a:custGeom>
              <a:avLst/>
              <a:gdLst/>
              <a:ahLst/>
              <a:cxnLst/>
              <a:rect l="l" t="t" r="r" b="b"/>
              <a:pathLst>
                <a:path w="998493" h="852384">
                  <a:moveTo>
                    <a:pt x="0" y="0"/>
                  </a:moveTo>
                  <a:lnTo>
                    <a:pt x="998493" y="0"/>
                  </a:lnTo>
                  <a:lnTo>
                    <a:pt x="998493" y="852384"/>
                  </a:lnTo>
                  <a:lnTo>
                    <a:pt x="0" y="852384"/>
                  </a:lnTo>
                  <a:close/>
                </a:path>
              </a:pathLst>
            </a:custGeom>
            <a:solidFill>
              <a:srgbClr val="F7D486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0104328" y="5201453"/>
            <a:ext cx="1391159" cy="89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7"/>
              </a:lnSpc>
            </a:pPr>
            <a:r>
              <a:rPr lang="en-US" sz="5219">
                <a:solidFill>
                  <a:srgbClr val="FFFFFF"/>
                </a:solidFill>
                <a:latin typeface="IBM Plex Sans Bold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61027" y="6593748"/>
            <a:ext cx="5398273" cy="108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>
                <a:solidFill>
                  <a:srgbClr val="EC1417"/>
                </a:solidFill>
                <a:latin typeface="IBM Plex Sans Bold"/>
              </a:rPr>
              <a:t>Menemukan model interpretasi/penafsiran yang sesuai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104328" y="6546123"/>
            <a:ext cx="1391159" cy="1187592"/>
            <a:chOff x="0" y="0"/>
            <a:chExt cx="998493" cy="85238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98493" cy="852384"/>
            </a:xfrm>
            <a:custGeom>
              <a:avLst/>
              <a:gdLst/>
              <a:ahLst/>
              <a:cxnLst/>
              <a:rect l="l" t="t" r="r" b="b"/>
              <a:pathLst>
                <a:path w="998493" h="852384">
                  <a:moveTo>
                    <a:pt x="0" y="0"/>
                  </a:moveTo>
                  <a:lnTo>
                    <a:pt x="998493" y="0"/>
                  </a:lnTo>
                  <a:lnTo>
                    <a:pt x="998493" y="852384"/>
                  </a:lnTo>
                  <a:lnTo>
                    <a:pt x="0" y="852384"/>
                  </a:lnTo>
                  <a:close/>
                </a:path>
              </a:pathLst>
            </a:custGeom>
            <a:solidFill>
              <a:srgbClr val="F7D486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0104328" y="6639471"/>
            <a:ext cx="1391159" cy="89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7"/>
              </a:lnSpc>
            </a:pPr>
            <a:r>
              <a:rPr lang="en-US" sz="5219">
                <a:solidFill>
                  <a:srgbClr val="FFFFFF"/>
                </a:solidFill>
                <a:latin typeface="IBM Plex Sans Bold"/>
              </a:rPr>
              <a:t>06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861027" y="8074484"/>
            <a:ext cx="4849374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EC1417"/>
                </a:solidFill>
                <a:latin typeface="IBM Plex Sans Bold"/>
              </a:rPr>
              <a:t>Merancang pertanyaan dan jawaban yang tepat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104328" y="7997578"/>
            <a:ext cx="1391159" cy="1187592"/>
            <a:chOff x="0" y="0"/>
            <a:chExt cx="998493" cy="85238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98493" cy="852384"/>
            </a:xfrm>
            <a:custGeom>
              <a:avLst/>
              <a:gdLst/>
              <a:ahLst/>
              <a:cxnLst/>
              <a:rect l="l" t="t" r="r" b="b"/>
              <a:pathLst>
                <a:path w="998493" h="852384">
                  <a:moveTo>
                    <a:pt x="0" y="0"/>
                  </a:moveTo>
                  <a:lnTo>
                    <a:pt x="998493" y="0"/>
                  </a:lnTo>
                  <a:lnTo>
                    <a:pt x="998493" y="852384"/>
                  </a:lnTo>
                  <a:lnTo>
                    <a:pt x="0" y="852384"/>
                  </a:lnTo>
                  <a:close/>
                </a:path>
              </a:pathLst>
            </a:custGeom>
            <a:solidFill>
              <a:srgbClr val="F7D486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0104328" y="8090926"/>
            <a:ext cx="1391159" cy="89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7"/>
              </a:lnSpc>
            </a:pPr>
            <a:r>
              <a:rPr lang="en-US" sz="5219">
                <a:solidFill>
                  <a:srgbClr val="FFFFFF"/>
                </a:solidFill>
                <a:latin typeface="IBM Plex Sans Bold"/>
              </a:rPr>
              <a:t>15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8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DEFE0B1-5B7B-E89B-E76E-42F3909FF419}"/>
              </a:ext>
            </a:extLst>
          </p:cNvPr>
          <p:cNvGrpSpPr/>
          <p:nvPr/>
        </p:nvGrpSpPr>
        <p:grpSpPr>
          <a:xfrm>
            <a:off x="1" y="1888185"/>
            <a:ext cx="20431538" cy="9010803"/>
            <a:chOff x="1" y="1888185"/>
            <a:chExt cx="20431538" cy="9010803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7079185" flipH="1">
              <a:off x="14720015" y="1551520"/>
              <a:ext cx="3441469" cy="41148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/>
            <a:srcRect l="45815" t="1244" b="9984"/>
            <a:stretch>
              <a:fillRect/>
            </a:stretch>
          </p:blipFill>
          <p:spPr>
            <a:xfrm rot="-5400000">
              <a:off x="5850982" y="-2150018"/>
              <a:ext cx="6586037" cy="1828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328039">
              <a:off x="1014671" y="2925502"/>
              <a:ext cx="3871936" cy="174142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b="65770"/>
            <a:stretch>
              <a:fillRect/>
            </a:stretch>
          </p:blipFill>
          <p:spPr>
            <a:xfrm>
              <a:off x="6165710" y="8082010"/>
              <a:ext cx="14265829" cy="2816978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2122290" y="4861859"/>
            <a:ext cx="5194579" cy="4440052"/>
            <a:chOff x="0" y="0"/>
            <a:chExt cx="1757179" cy="15019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7179" cy="1501944"/>
            </a:xfrm>
            <a:custGeom>
              <a:avLst/>
              <a:gdLst/>
              <a:ahLst/>
              <a:cxnLst/>
              <a:rect l="l" t="t" r="r" b="b"/>
              <a:pathLst>
                <a:path w="1757179" h="1501944">
                  <a:moveTo>
                    <a:pt x="1632719" y="59690"/>
                  </a:moveTo>
                  <a:cubicBezTo>
                    <a:pt x="1668279" y="59690"/>
                    <a:pt x="1697489" y="88900"/>
                    <a:pt x="1697489" y="124460"/>
                  </a:cubicBezTo>
                  <a:lnTo>
                    <a:pt x="1697489" y="1377484"/>
                  </a:lnTo>
                  <a:cubicBezTo>
                    <a:pt x="1697489" y="1413044"/>
                    <a:pt x="1668279" y="1442254"/>
                    <a:pt x="1632719" y="1442254"/>
                  </a:cubicBezTo>
                  <a:lnTo>
                    <a:pt x="124460" y="1442254"/>
                  </a:lnTo>
                  <a:cubicBezTo>
                    <a:pt x="88900" y="1442254"/>
                    <a:pt x="59690" y="1413044"/>
                    <a:pt x="59690" y="137748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32719" y="59690"/>
                  </a:lnTo>
                  <a:moveTo>
                    <a:pt x="163271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77484"/>
                  </a:lnTo>
                  <a:cubicBezTo>
                    <a:pt x="0" y="1446064"/>
                    <a:pt x="55880" y="1501944"/>
                    <a:pt x="124460" y="1501944"/>
                  </a:cubicBezTo>
                  <a:lnTo>
                    <a:pt x="1632719" y="1501944"/>
                  </a:lnTo>
                  <a:cubicBezTo>
                    <a:pt x="1701299" y="1501944"/>
                    <a:pt x="1757179" y="1446064"/>
                    <a:pt x="1757179" y="1377484"/>
                  </a:cubicBezTo>
                  <a:lnTo>
                    <a:pt x="1757179" y="124460"/>
                  </a:lnTo>
                  <a:cubicBezTo>
                    <a:pt x="1757179" y="55880"/>
                    <a:pt x="1701299" y="0"/>
                    <a:pt x="1632719" y="0"/>
                  </a:cubicBezTo>
                  <a:close/>
                </a:path>
              </a:pathLst>
            </a:custGeom>
            <a:solidFill>
              <a:srgbClr val="8C8A4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546710" y="4861859"/>
            <a:ext cx="5194579" cy="4440052"/>
            <a:chOff x="0" y="0"/>
            <a:chExt cx="1757179" cy="15019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7179" cy="1501944"/>
            </a:xfrm>
            <a:custGeom>
              <a:avLst/>
              <a:gdLst/>
              <a:ahLst/>
              <a:cxnLst/>
              <a:rect l="l" t="t" r="r" b="b"/>
              <a:pathLst>
                <a:path w="1757179" h="1501944">
                  <a:moveTo>
                    <a:pt x="1632719" y="59690"/>
                  </a:moveTo>
                  <a:cubicBezTo>
                    <a:pt x="1668279" y="59690"/>
                    <a:pt x="1697489" y="88900"/>
                    <a:pt x="1697489" y="124460"/>
                  </a:cubicBezTo>
                  <a:lnTo>
                    <a:pt x="1697489" y="1377484"/>
                  </a:lnTo>
                  <a:cubicBezTo>
                    <a:pt x="1697489" y="1413044"/>
                    <a:pt x="1668279" y="1442254"/>
                    <a:pt x="1632719" y="1442254"/>
                  </a:cubicBezTo>
                  <a:lnTo>
                    <a:pt x="124460" y="1442254"/>
                  </a:lnTo>
                  <a:cubicBezTo>
                    <a:pt x="88900" y="1442254"/>
                    <a:pt x="59690" y="1413044"/>
                    <a:pt x="59690" y="137748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32719" y="59690"/>
                  </a:lnTo>
                  <a:moveTo>
                    <a:pt x="163271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77484"/>
                  </a:lnTo>
                  <a:cubicBezTo>
                    <a:pt x="0" y="1446064"/>
                    <a:pt x="55880" y="1501944"/>
                    <a:pt x="124460" y="1501944"/>
                  </a:cubicBezTo>
                  <a:lnTo>
                    <a:pt x="1632719" y="1501944"/>
                  </a:lnTo>
                  <a:cubicBezTo>
                    <a:pt x="1701299" y="1501944"/>
                    <a:pt x="1757179" y="1446064"/>
                    <a:pt x="1757179" y="1377484"/>
                  </a:cubicBezTo>
                  <a:lnTo>
                    <a:pt x="1757179" y="124460"/>
                  </a:lnTo>
                  <a:cubicBezTo>
                    <a:pt x="1757179" y="55880"/>
                    <a:pt x="1701299" y="0"/>
                    <a:pt x="1632719" y="0"/>
                  </a:cubicBezTo>
                  <a:close/>
                </a:path>
              </a:pathLst>
            </a:custGeom>
            <a:solidFill>
              <a:srgbClr val="E1A91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71131" y="4861859"/>
            <a:ext cx="5194579" cy="4440052"/>
            <a:chOff x="0" y="0"/>
            <a:chExt cx="1757179" cy="15019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7179" cy="1501944"/>
            </a:xfrm>
            <a:custGeom>
              <a:avLst/>
              <a:gdLst/>
              <a:ahLst/>
              <a:cxnLst/>
              <a:rect l="l" t="t" r="r" b="b"/>
              <a:pathLst>
                <a:path w="1757179" h="1501944">
                  <a:moveTo>
                    <a:pt x="1632719" y="59690"/>
                  </a:moveTo>
                  <a:cubicBezTo>
                    <a:pt x="1668279" y="59690"/>
                    <a:pt x="1697489" y="88900"/>
                    <a:pt x="1697489" y="124460"/>
                  </a:cubicBezTo>
                  <a:lnTo>
                    <a:pt x="1697489" y="1377484"/>
                  </a:lnTo>
                  <a:cubicBezTo>
                    <a:pt x="1697489" y="1413044"/>
                    <a:pt x="1668279" y="1442254"/>
                    <a:pt x="1632719" y="1442254"/>
                  </a:cubicBezTo>
                  <a:lnTo>
                    <a:pt x="124460" y="1442254"/>
                  </a:lnTo>
                  <a:cubicBezTo>
                    <a:pt x="88900" y="1442254"/>
                    <a:pt x="59690" y="1413044"/>
                    <a:pt x="59690" y="137748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32719" y="59690"/>
                  </a:lnTo>
                  <a:moveTo>
                    <a:pt x="163271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77484"/>
                  </a:lnTo>
                  <a:cubicBezTo>
                    <a:pt x="0" y="1446064"/>
                    <a:pt x="55880" y="1501944"/>
                    <a:pt x="124460" y="1501944"/>
                  </a:cubicBezTo>
                  <a:lnTo>
                    <a:pt x="1632719" y="1501944"/>
                  </a:lnTo>
                  <a:cubicBezTo>
                    <a:pt x="1701299" y="1501944"/>
                    <a:pt x="1757179" y="1446064"/>
                    <a:pt x="1757179" y="1377484"/>
                  </a:cubicBezTo>
                  <a:lnTo>
                    <a:pt x="1757179" y="124460"/>
                  </a:lnTo>
                  <a:cubicBezTo>
                    <a:pt x="1757179" y="55880"/>
                    <a:pt x="1701299" y="0"/>
                    <a:pt x="1632719" y="0"/>
                  </a:cubicBezTo>
                  <a:close/>
                </a:path>
              </a:pathLst>
            </a:custGeom>
            <a:solidFill>
              <a:srgbClr val="B3422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568421" y="1459133"/>
            <a:ext cx="12245456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dirty="0">
                <a:solidFill>
                  <a:srgbClr val="EDEBE9"/>
                </a:solidFill>
                <a:latin typeface="Tropikal"/>
              </a:rPr>
              <a:t>MENGAPA PERLU PEMBUKTIAN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84069" y="6205585"/>
            <a:ext cx="427102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899">
                <a:solidFill>
                  <a:srgbClr val="202020"/>
                </a:solidFill>
                <a:latin typeface="Rosario"/>
              </a:rPr>
              <a:t>Sebagai konsekuensi dari Asas Legalitas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08490" y="5615035"/>
            <a:ext cx="4271020" cy="294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899">
                <a:solidFill>
                  <a:srgbClr val="202020"/>
                </a:solidFill>
                <a:latin typeface="Rosario"/>
              </a:rPr>
              <a:t>Merupakan metode untuk mencapai suatu kebenaran dan keadilan</a:t>
            </a:r>
          </a:p>
          <a:p>
            <a:pPr algn="ctr">
              <a:lnSpc>
                <a:spcPts val="4679"/>
              </a:lnSpc>
            </a:pPr>
            <a:endParaRPr lang="en-US" sz="3899">
              <a:solidFill>
                <a:srgbClr val="202020"/>
              </a:solidFill>
              <a:latin typeface="Rosari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32911" y="5629323"/>
            <a:ext cx="4271020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899">
                <a:solidFill>
                  <a:srgbClr val="202020"/>
                </a:solidFill>
                <a:latin typeface="Rosario"/>
              </a:rPr>
              <a:t>Sebagai konsekuensi sifat ilmiah dari ilmu pengetahuan</a:t>
            </a:r>
          </a:p>
          <a:p>
            <a:pPr algn="ctr">
              <a:lnSpc>
                <a:spcPts val="4439"/>
              </a:lnSpc>
            </a:pPr>
            <a:endParaRPr lang="en-US" sz="3899">
              <a:solidFill>
                <a:srgbClr val="202020"/>
              </a:solidFill>
              <a:latin typeface="Rosari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8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84B29CA-CCA7-BF51-8889-A5D18C2E4CA0}"/>
              </a:ext>
            </a:extLst>
          </p:cNvPr>
          <p:cNvGrpSpPr/>
          <p:nvPr/>
        </p:nvGrpSpPr>
        <p:grpSpPr>
          <a:xfrm>
            <a:off x="1" y="1888185"/>
            <a:ext cx="20431538" cy="9010803"/>
            <a:chOff x="1" y="1888185"/>
            <a:chExt cx="20431538" cy="901080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893166-FB24-A6F0-BF3F-39449E618E3E}"/>
                </a:ext>
              </a:extLst>
            </p:cNvPr>
            <p:cNvGrpSpPr/>
            <p:nvPr/>
          </p:nvGrpSpPr>
          <p:grpSpPr>
            <a:xfrm>
              <a:off x="1" y="1888185"/>
              <a:ext cx="18498149" cy="8398815"/>
              <a:chOff x="1" y="1888185"/>
              <a:chExt cx="18498149" cy="839881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044180-C69F-DB0C-C8AA-D0284C5894BB}"/>
                  </a:ext>
                </a:extLst>
              </p:cNvPr>
              <p:cNvGrpSpPr/>
              <p:nvPr/>
            </p:nvGrpSpPr>
            <p:grpSpPr>
              <a:xfrm>
                <a:off x="1" y="1888185"/>
                <a:ext cx="18498149" cy="8398815"/>
                <a:chOff x="1" y="1888185"/>
                <a:chExt cx="18498149" cy="8398815"/>
              </a:xfrm>
            </p:grpSpPr>
            <p:pic>
              <p:nvPicPr>
                <p:cNvPr id="2" name="Picture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7079185" flipH="1">
                  <a:off x="14720015" y="1551520"/>
                  <a:ext cx="3441469" cy="4114800"/>
                </a:xfrm>
                <a:prstGeom prst="rect">
                  <a:avLst/>
                </a:prstGeom>
              </p:spPr>
            </p:pic>
            <p:pic>
              <p:nvPicPr>
                <p:cNvPr id="3" name="Picture 3"/>
                <p:cNvPicPr>
                  <a:picLocks noChangeAspect="1"/>
                </p:cNvPicPr>
                <p:nvPr/>
              </p:nvPicPr>
              <p:blipFill>
                <a:blip r:embed="rId4"/>
                <a:srcRect l="45815" t="1244" b="9984"/>
                <a:stretch>
                  <a:fillRect/>
                </a:stretch>
              </p:blipFill>
              <p:spPr>
                <a:xfrm rot="-5400000">
                  <a:off x="5850982" y="-2150018"/>
                  <a:ext cx="6586037" cy="18288000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 rot="-328039">
                <a:off x="1014671" y="2925502"/>
                <a:ext cx="3871936" cy="1741422"/>
              </a:xfrm>
              <a:prstGeom prst="rect">
                <a:avLst/>
              </a:prstGeom>
            </p:spPr>
          </p:pic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b="65770"/>
            <a:stretch>
              <a:fillRect/>
            </a:stretch>
          </p:blipFill>
          <p:spPr>
            <a:xfrm>
              <a:off x="6165710" y="8082010"/>
              <a:ext cx="14265829" cy="2816978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502992" y="607454"/>
            <a:ext cx="15813877" cy="220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b="1" dirty="0">
                <a:solidFill>
                  <a:srgbClr val="EDEB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BENARKAH PENYIDIK TIDAK MELAKUKAN PEMBUKTIAN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BC1AAC-D23F-2701-2196-A5C01E09AA66}"/>
              </a:ext>
            </a:extLst>
          </p:cNvPr>
          <p:cNvGrpSpPr/>
          <p:nvPr/>
        </p:nvGrpSpPr>
        <p:grpSpPr>
          <a:xfrm>
            <a:off x="12122290" y="4861859"/>
            <a:ext cx="5194579" cy="4440052"/>
            <a:chOff x="12122290" y="4861859"/>
            <a:chExt cx="5194579" cy="4440052"/>
          </a:xfrm>
        </p:grpSpPr>
        <p:grpSp>
          <p:nvGrpSpPr>
            <p:cNvPr id="4" name="Group 4"/>
            <p:cNvGrpSpPr/>
            <p:nvPr/>
          </p:nvGrpSpPr>
          <p:grpSpPr>
            <a:xfrm>
              <a:off x="12122290" y="4861859"/>
              <a:ext cx="5194579" cy="4440052"/>
              <a:chOff x="0" y="0"/>
              <a:chExt cx="1757179" cy="150194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57179" cy="1501944"/>
              </a:xfrm>
              <a:custGeom>
                <a:avLst/>
                <a:gdLst/>
                <a:ahLst/>
                <a:cxnLst/>
                <a:rect l="l" t="t" r="r" b="b"/>
                <a:pathLst>
                  <a:path w="1757179" h="1501944">
                    <a:moveTo>
                      <a:pt x="1632719" y="59690"/>
                    </a:moveTo>
                    <a:cubicBezTo>
                      <a:pt x="1668279" y="59690"/>
                      <a:pt x="1697489" y="88900"/>
                      <a:pt x="1697489" y="124460"/>
                    </a:cubicBezTo>
                    <a:lnTo>
                      <a:pt x="1697489" y="1377484"/>
                    </a:lnTo>
                    <a:cubicBezTo>
                      <a:pt x="1697489" y="1413044"/>
                      <a:pt x="1668279" y="1442254"/>
                      <a:pt x="1632719" y="1442254"/>
                    </a:cubicBezTo>
                    <a:lnTo>
                      <a:pt x="124460" y="1442254"/>
                    </a:lnTo>
                    <a:cubicBezTo>
                      <a:pt x="88900" y="1442254"/>
                      <a:pt x="59690" y="1413044"/>
                      <a:pt x="59690" y="137748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632719" y="59690"/>
                    </a:lnTo>
                    <a:moveTo>
                      <a:pt x="163271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77484"/>
                    </a:lnTo>
                    <a:cubicBezTo>
                      <a:pt x="0" y="1446064"/>
                      <a:pt x="55880" y="1501944"/>
                      <a:pt x="124460" y="1501944"/>
                    </a:cubicBezTo>
                    <a:lnTo>
                      <a:pt x="1632719" y="1501944"/>
                    </a:lnTo>
                    <a:cubicBezTo>
                      <a:pt x="1701299" y="1501944"/>
                      <a:pt x="1757179" y="1446064"/>
                      <a:pt x="1757179" y="1377484"/>
                    </a:cubicBezTo>
                    <a:lnTo>
                      <a:pt x="1757179" y="124460"/>
                    </a:lnTo>
                    <a:cubicBezTo>
                      <a:pt x="1757179" y="55880"/>
                      <a:pt x="1701299" y="0"/>
                      <a:pt x="1632719" y="0"/>
                    </a:cubicBezTo>
                    <a:close/>
                  </a:path>
                </a:pathLst>
              </a:custGeom>
              <a:solidFill>
                <a:srgbClr val="8C8A4E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2584069" y="6281785"/>
              <a:ext cx="4271020" cy="1600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59"/>
                </a:lnSpc>
              </a:pPr>
              <a:r>
                <a:rPr lang="en-US" sz="5299">
                  <a:solidFill>
                    <a:srgbClr val="202020"/>
                  </a:solidFill>
                  <a:latin typeface="Rosario"/>
                </a:rPr>
                <a:t>Menemukan tersangkanya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39B1C9-4566-49F6-D149-CA65A3A0948F}"/>
              </a:ext>
            </a:extLst>
          </p:cNvPr>
          <p:cNvGrpSpPr/>
          <p:nvPr/>
        </p:nvGrpSpPr>
        <p:grpSpPr>
          <a:xfrm>
            <a:off x="6546710" y="4861859"/>
            <a:ext cx="5194579" cy="4440052"/>
            <a:chOff x="6546710" y="4861859"/>
            <a:chExt cx="5194579" cy="4440052"/>
          </a:xfrm>
        </p:grpSpPr>
        <p:grpSp>
          <p:nvGrpSpPr>
            <p:cNvPr id="6" name="Group 6"/>
            <p:cNvGrpSpPr/>
            <p:nvPr/>
          </p:nvGrpSpPr>
          <p:grpSpPr>
            <a:xfrm>
              <a:off x="6546710" y="4861859"/>
              <a:ext cx="5194579" cy="4440052"/>
              <a:chOff x="0" y="0"/>
              <a:chExt cx="1757179" cy="150194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57179" cy="1501944"/>
              </a:xfrm>
              <a:custGeom>
                <a:avLst/>
                <a:gdLst/>
                <a:ahLst/>
                <a:cxnLst/>
                <a:rect l="l" t="t" r="r" b="b"/>
                <a:pathLst>
                  <a:path w="1757179" h="1501944">
                    <a:moveTo>
                      <a:pt x="1632719" y="59690"/>
                    </a:moveTo>
                    <a:cubicBezTo>
                      <a:pt x="1668279" y="59690"/>
                      <a:pt x="1697489" y="88900"/>
                      <a:pt x="1697489" y="124460"/>
                    </a:cubicBezTo>
                    <a:lnTo>
                      <a:pt x="1697489" y="1377484"/>
                    </a:lnTo>
                    <a:cubicBezTo>
                      <a:pt x="1697489" y="1413044"/>
                      <a:pt x="1668279" y="1442254"/>
                      <a:pt x="1632719" y="1442254"/>
                    </a:cubicBezTo>
                    <a:lnTo>
                      <a:pt x="124460" y="1442254"/>
                    </a:lnTo>
                    <a:cubicBezTo>
                      <a:pt x="88900" y="1442254"/>
                      <a:pt x="59690" y="1413044"/>
                      <a:pt x="59690" y="137748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632719" y="59690"/>
                    </a:lnTo>
                    <a:moveTo>
                      <a:pt x="163271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77484"/>
                    </a:lnTo>
                    <a:cubicBezTo>
                      <a:pt x="0" y="1446064"/>
                      <a:pt x="55880" y="1501944"/>
                      <a:pt x="124460" y="1501944"/>
                    </a:cubicBezTo>
                    <a:lnTo>
                      <a:pt x="1632719" y="1501944"/>
                    </a:lnTo>
                    <a:cubicBezTo>
                      <a:pt x="1701299" y="1501944"/>
                      <a:pt x="1757179" y="1446064"/>
                      <a:pt x="1757179" y="1377484"/>
                    </a:cubicBezTo>
                    <a:lnTo>
                      <a:pt x="1757179" y="124460"/>
                    </a:lnTo>
                    <a:cubicBezTo>
                      <a:pt x="1757179" y="55880"/>
                      <a:pt x="1701299" y="0"/>
                      <a:pt x="1632719" y="0"/>
                    </a:cubicBezTo>
                    <a:close/>
                  </a:path>
                </a:pathLst>
              </a:custGeom>
              <a:solidFill>
                <a:srgbClr val="E1A91F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7008490" y="5967460"/>
              <a:ext cx="4271020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899">
                  <a:solidFill>
                    <a:srgbClr val="202020"/>
                  </a:solidFill>
                  <a:latin typeface="Rosario"/>
                </a:rPr>
                <a:t>Membuat terang tentang tindak pidana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CA0607-F1AD-7D68-5C89-C251D0A5DA8E}"/>
              </a:ext>
            </a:extLst>
          </p:cNvPr>
          <p:cNvGrpSpPr/>
          <p:nvPr/>
        </p:nvGrpSpPr>
        <p:grpSpPr>
          <a:xfrm>
            <a:off x="971131" y="4861859"/>
            <a:ext cx="5194579" cy="4440052"/>
            <a:chOff x="971131" y="4861859"/>
            <a:chExt cx="5194579" cy="4440052"/>
          </a:xfrm>
        </p:grpSpPr>
        <p:grpSp>
          <p:nvGrpSpPr>
            <p:cNvPr id="8" name="Group 8"/>
            <p:cNvGrpSpPr/>
            <p:nvPr/>
          </p:nvGrpSpPr>
          <p:grpSpPr>
            <a:xfrm>
              <a:off x="971131" y="4861859"/>
              <a:ext cx="5194579" cy="4440052"/>
              <a:chOff x="0" y="0"/>
              <a:chExt cx="1757179" cy="150194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57179" cy="1501944"/>
              </a:xfrm>
              <a:custGeom>
                <a:avLst/>
                <a:gdLst/>
                <a:ahLst/>
                <a:cxnLst/>
                <a:rect l="l" t="t" r="r" b="b"/>
                <a:pathLst>
                  <a:path w="1757179" h="1501944">
                    <a:moveTo>
                      <a:pt x="1632719" y="59690"/>
                    </a:moveTo>
                    <a:cubicBezTo>
                      <a:pt x="1668279" y="59690"/>
                      <a:pt x="1697489" y="88900"/>
                      <a:pt x="1697489" y="124460"/>
                    </a:cubicBezTo>
                    <a:lnTo>
                      <a:pt x="1697489" y="1377484"/>
                    </a:lnTo>
                    <a:cubicBezTo>
                      <a:pt x="1697489" y="1413044"/>
                      <a:pt x="1668279" y="1442254"/>
                      <a:pt x="1632719" y="1442254"/>
                    </a:cubicBezTo>
                    <a:lnTo>
                      <a:pt x="124460" y="1442254"/>
                    </a:lnTo>
                    <a:cubicBezTo>
                      <a:pt x="88900" y="1442254"/>
                      <a:pt x="59690" y="1413044"/>
                      <a:pt x="59690" y="137748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632719" y="59690"/>
                    </a:lnTo>
                    <a:moveTo>
                      <a:pt x="163271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77484"/>
                    </a:lnTo>
                    <a:cubicBezTo>
                      <a:pt x="0" y="1446064"/>
                      <a:pt x="55880" y="1501944"/>
                      <a:pt x="124460" y="1501944"/>
                    </a:cubicBezTo>
                    <a:lnTo>
                      <a:pt x="1632719" y="1501944"/>
                    </a:lnTo>
                    <a:cubicBezTo>
                      <a:pt x="1701299" y="1501944"/>
                      <a:pt x="1757179" y="1446064"/>
                      <a:pt x="1757179" y="1377484"/>
                    </a:cubicBezTo>
                    <a:lnTo>
                      <a:pt x="1757179" y="124460"/>
                    </a:lnTo>
                    <a:cubicBezTo>
                      <a:pt x="1757179" y="55880"/>
                      <a:pt x="1701299" y="0"/>
                      <a:pt x="1632719" y="0"/>
                    </a:cubicBezTo>
                    <a:close/>
                  </a:path>
                </a:pathLst>
              </a:custGeom>
              <a:solidFill>
                <a:srgbClr val="B3422D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1432911" y="5967460"/>
              <a:ext cx="4271020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899" dirty="0" err="1">
                  <a:solidFill>
                    <a:srgbClr val="202020"/>
                  </a:solidFill>
                  <a:latin typeface="Rosario"/>
                </a:rPr>
                <a:t>Serangkaian</a:t>
              </a:r>
              <a:r>
                <a:rPr lang="en-US" sz="4899" dirty="0">
                  <a:solidFill>
                    <a:srgbClr val="202020"/>
                  </a:solidFill>
                  <a:latin typeface="Rosario"/>
                </a:rPr>
                <a:t> </a:t>
              </a:r>
              <a:r>
                <a:rPr lang="en-US" sz="4899" dirty="0" err="1">
                  <a:solidFill>
                    <a:srgbClr val="202020"/>
                  </a:solidFill>
                  <a:latin typeface="Rosario"/>
                </a:rPr>
                <a:t>tindakan</a:t>
              </a:r>
              <a:r>
                <a:rPr lang="en-US" sz="4899" dirty="0">
                  <a:solidFill>
                    <a:srgbClr val="202020"/>
                  </a:solidFill>
                  <a:latin typeface="Rosario"/>
                </a:rPr>
                <a:t> </a:t>
              </a:r>
              <a:r>
                <a:rPr lang="en-US" sz="4899" dirty="0" err="1">
                  <a:solidFill>
                    <a:srgbClr val="202020"/>
                  </a:solidFill>
                  <a:latin typeface="Rosario"/>
                </a:rPr>
                <a:t>penyidik</a:t>
              </a:r>
              <a:r>
                <a:rPr lang="en-US" sz="4899" dirty="0">
                  <a:solidFill>
                    <a:srgbClr val="202020"/>
                  </a:solidFill>
                  <a:latin typeface="Rosario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6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246" y="367970"/>
            <a:ext cx="17514367" cy="9530170"/>
            <a:chOff x="0" y="0"/>
            <a:chExt cx="35180957" cy="19143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80956" cy="19143171"/>
            </a:xfrm>
            <a:custGeom>
              <a:avLst/>
              <a:gdLst/>
              <a:ahLst/>
              <a:cxnLst/>
              <a:rect l="l" t="t" r="r" b="b"/>
              <a:pathLst>
                <a:path w="35180956" h="19143171">
                  <a:moveTo>
                    <a:pt x="0" y="0"/>
                  </a:moveTo>
                  <a:lnTo>
                    <a:pt x="0" y="19143171"/>
                  </a:lnTo>
                  <a:lnTo>
                    <a:pt x="35180956" y="19143171"/>
                  </a:lnTo>
                  <a:lnTo>
                    <a:pt x="35180956" y="0"/>
                  </a:lnTo>
                  <a:lnTo>
                    <a:pt x="0" y="0"/>
                  </a:lnTo>
                  <a:close/>
                  <a:moveTo>
                    <a:pt x="35119996" y="19082210"/>
                  </a:moveTo>
                  <a:lnTo>
                    <a:pt x="59690" y="19082210"/>
                  </a:lnTo>
                  <a:lnTo>
                    <a:pt x="59690" y="59690"/>
                  </a:lnTo>
                  <a:lnTo>
                    <a:pt x="35119996" y="59690"/>
                  </a:lnTo>
                  <a:lnTo>
                    <a:pt x="35119996" y="19082210"/>
                  </a:lnTo>
                  <a:close/>
                </a:path>
              </a:pathLst>
            </a:custGeom>
            <a:solidFill>
              <a:srgbClr val="EBD46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86817" y="8702645"/>
            <a:ext cx="17514367" cy="1195495"/>
            <a:chOff x="0" y="0"/>
            <a:chExt cx="35180957" cy="24013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80956" cy="2401380"/>
            </a:xfrm>
            <a:custGeom>
              <a:avLst/>
              <a:gdLst/>
              <a:ahLst/>
              <a:cxnLst/>
              <a:rect l="l" t="t" r="r" b="b"/>
              <a:pathLst>
                <a:path w="35180956" h="2401380">
                  <a:moveTo>
                    <a:pt x="0" y="0"/>
                  </a:moveTo>
                  <a:lnTo>
                    <a:pt x="0" y="2401380"/>
                  </a:lnTo>
                  <a:lnTo>
                    <a:pt x="35180956" y="2401380"/>
                  </a:lnTo>
                  <a:lnTo>
                    <a:pt x="35180956" y="0"/>
                  </a:lnTo>
                  <a:lnTo>
                    <a:pt x="0" y="0"/>
                  </a:lnTo>
                  <a:close/>
                  <a:moveTo>
                    <a:pt x="35119996" y="2340420"/>
                  </a:moveTo>
                  <a:lnTo>
                    <a:pt x="59690" y="2340420"/>
                  </a:lnTo>
                  <a:lnTo>
                    <a:pt x="59690" y="59690"/>
                  </a:lnTo>
                  <a:lnTo>
                    <a:pt x="35119996" y="59690"/>
                  </a:lnTo>
                  <a:lnTo>
                    <a:pt x="35119996" y="2340420"/>
                  </a:lnTo>
                  <a:close/>
                </a:path>
              </a:pathLst>
            </a:custGeom>
            <a:solidFill>
              <a:srgbClr val="EBD46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62312" y="9073698"/>
            <a:ext cx="8796088" cy="396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120" dirty="0">
                <a:solidFill>
                  <a:srgbClr val="EBD469"/>
                </a:solidFill>
                <a:latin typeface="Dosis Regular"/>
              </a:rPr>
              <a:t>KONFERENSI INTERNASIONAL BIDANG LINGUISTIK - BANDUNG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30077" y="8799261"/>
            <a:ext cx="1002263" cy="100226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556961" y="367970"/>
            <a:ext cx="5341651" cy="8365967"/>
            <a:chOff x="0" y="0"/>
            <a:chExt cx="10729728" cy="168046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29728" cy="16804646"/>
            </a:xfrm>
            <a:custGeom>
              <a:avLst/>
              <a:gdLst/>
              <a:ahLst/>
              <a:cxnLst/>
              <a:rect l="l" t="t" r="r" b="b"/>
              <a:pathLst>
                <a:path w="10729728" h="16804646">
                  <a:moveTo>
                    <a:pt x="0" y="0"/>
                  </a:moveTo>
                  <a:lnTo>
                    <a:pt x="0" y="16804646"/>
                  </a:lnTo>
                  <a:lnTo>
                    <a:pt x="10729728" y="16804646"/>
                  </a:lnTo>
                  <a:lnTo>
                    <a:pt x="10729728" y="0"/>
                  </a:lnTo>
                  <a:lnTo>
                    <a:pt x="0" y="0"/>
                  </a:lnTo>
                  <a:close/>
                  <a:moveTo>
                    <a:pt x="10668768" y="16743687"/>
                  </a:moveTo>
                  <a:lnTo>
                    <a:pt x="59690" y="16743687"/>
                  </a:lnTo>
                  <a:lnTo>
                    <a:pt x="59690" y="59690"/>
                  </a:lnTo>
                  <a:lnTo>
                    <a:pt x="10668768" y="59690"/>
                  </a:lnTo>
                  <a:lnTo>
                    <a:pt x="10668768" y="16743687"/>
                  </a:lnTo>
                  <a:close/>
                </a:path>
              </a:pathLst>
            </a:custGeom>
            <a:solidFill>
              <a:srgbClr val="EBD46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3092826" y="5541594"/>
            <a:ext cx="4038383" cy="195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800" spc="140" dirty="0">
                <a:solidFill>
                  <a:srgbClr val="EBD469"/>
                </a:solidFill>
                <a:latin typeface="Dosis Regular"/>
              </a:rPr>
              <a:t>Proses </a:t>
            </a:r>
            <a:r>
              <a:rPr lang="en-US" sz="2800" spc="140" dirty="0" err="1">
                <a:solidFill>
                  <a:srgbClr val="EBD469"/>
                </a:solidFill>
                <a:latin typeface="Dosis Regular"/>
              </a:rPr>
              <a:t>memunculkan</a:t>
            </a:r>
            <a:r>
              <a:rPr lang="en-US" sz="2800" spc="140" dirty="0">
                <a:solidFill>
                  <a:srgbClr val="EBD469"/>
                </a:solidFill>
                <a:latin typeface="Dosis Regular"/>
              </a:rPr>
              <a:t> </a:t>
            </a:r>
            <a:r>
              <a:rPr lang="en-US" sz="2800" spc="140" dirty="0" err="1">
                <a:solidFill>
                  <a:srgbClr val="EBD469"/>
                </a:solidFill>
                <a:latin typeface="Dosis Regular"/>
              </a:rPr>
              <a:t>kesadaran</a:t>
            </a:r>
            <a:r>
              <a:rPr lang="en-US" sz="2800" spc="140" dirty="0">
                <a:solidFill>
                  <a:srgbClr val="EBD469"/>
                </a:solidFill>
                <a:latin typeface="Dosis Regular"/>
              </a:rPr>
              <a:t> </a:t>
            </a:r>
            <a:r>
              <a:rPr lang="en-US" sz="2800" spc="140" dirty="0" err="1">
                <a:solidFill>
                  <a:srgbClr val="EBD469"/>
                </a:solidFill>
                <a:latin typeface="Dosis Regular"/>
              </a:rPr>
              <a:t>diri</a:t>
            </a:r>
            <a:r>
              <a:rPr lang="en-US" sz="2800" spc="140" dirty="0">
                <a:solidFill>
                  <a:srgbClr val="EBD469"/>
                </a:solidFill>
                <a:latin typeface="Dosis Regular"/>
              </a:rPr>
              <a:t>, </a:t>
            </a:r>
            <a:r>
              <a:rPr lang="en-US" sz="2800" spc="140" dirty="0" err="1">
                <a:solidFill>
                  <a:srgbClr val="EBD469"/>
                </a:solidFill>
                <a:latin typeface="Dosis Regular"/>
              </a:rPr>
              <a:t>bahwa</a:t>
            </a:r>
            <a:r>
              <a:rPr lang="en-US" sz="2800" spc="140" dirty="0">
                <a:solidFill>
                  <a:srgbClr val="EBD469"/>
                </a:solidFill>
                <a:latin typeface="Dosis Regular"/>
              </a:rPr>
              <a:t> </a:t>
            </a:r>
            <a:r>
              <a:rPr lang="en-US" sz="2800" spc="140" dirty="0" err="1">
                <a:solidFill>
                  <a:srgbClr val="EBD469"/>
                </a:solidFill>
                <a:latin typeface="Dosis Regular"/>
              </a:rPr>
              <a:t>antara</a:t>
            </a:r>
            <a:r>
              <a:rPr lang="en-US" sz="2800" spc="140" dirty="0">
                <a:solidFill>
                  <a:srgbClr val="EBD469"/>
                </a:solidFill>
                <a:latin typeface="Dosis Regular"/>
              </a:rPr>
              <a:t> Ilmu Hukum + Bahasa = </a:t>
            </a:r>
            <a:r>
              <a:rPr lang="en-US" sz="2800" spc="140" dirty="0" err="1">
                <a:solidFill>
                  <a:srgbClr val="EBD469"/>
                </a:solidFill>
                <a:latin typeface="Dosis Regular"/>
              </a:rPr>
              <a:t>Praktik</a:t>
            </a:r>
            <a:endParaRPr lang="en-US" sz="2800" spc="140" dirty="0">
              <a:solidFill>
                <a:srgbClr val="EBD469"/>
              </a:solidFill>
              <a:latin typeface="Dosis Regular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t="8267" b="8267"/>
          <a:stretch>
            <a:fillRect/>
          </a:stretch>
        </p:blipFill>
        <p:spPr>
          <a:xfrm>
            <a:off x="695946" y="674525"/>
            <a:ext cx="11570577" cy="774673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-10800000">
            <a:off x="16696696" y="367970"/>
            <a:ext cx="1201916" cy="1195495"/>
            <a:chOff x="0" y="0"/>
            <a:chExt cx="1602555" cy="159399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602555" cy="1593993"/>
              <a:chOff x="0" y="0"/>
              <a:chExt cx="2414279" cy="24013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14279" cy="2401380"/>
              </a:xfrm>
              <a:custGeom>
                <a:avLst/>
                <a:gdLst/>
                <a:ahLst/>
                <a:cxnLst/>
                <a:rect l="l" t="t" r="r" b="b"/>
                <a:pathLst>
                  <a:path w="2414279" h="2401380">
                    <a:moveTo>
                      <a:pt x="0" y="0"/>
                    </a:moveTo>
                    <a:lnTo>
                      <a:pt x="0" y="2401380"/>
                    </a:lnTo>
                    <a:lnTo>
                      <a:pt x="2414279" y="2401380"/>
                    </a:lnTo>
                    <a:lnTo>
                      <a:pt x="2414279" y="0"/>
                    </a:lnTo>
                    <a:lnTo>
                      <a:pt x="0" y="0"/>
                    </a:lnTo>
                    <a:close/>
                    <a:moveTo>
                      <a:pt x="2353319" y="2340420"/>
                    </a:moveTo>
                    <a:lnTo>
                      <a:pt x="59690" y="2340420"/>
                    </a:lnTo>
                    <a:lnTo>
                      <a:pt x="59690" y="59690"/>
                    </a:lnTo>
                    <a:lnTo>
                      <a:pt x="2353319" y="59690"/>
                    </a:lnTo>
                    <a:lnTo>
                      <a:pt x="2353319" y="2340420"/>
                    </a:lnTo>
                    <a:close/>
                  </a:path>
                </a:pathLst>
              </a:custGeom>
              <a:solidFill>
                <a:srgbClr val="EBD469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390468"/>
              <a:ext cx="1203525" cy="1203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6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246" y="367970"/>
            <a:ext cx="17514367" cy="9530170"/>
            <a:chOff x="0" y="0"/>
            <a:chExt cx="35180957" cy="19143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80956" cy="19143171"/>
            </a:xfrm>
            <a:custGeom>
              <a:avLst/>
              <a:gdLst/>
              <a:ahLst/>
              <a:cxnLst/>
              <a:rect l="l" t="t" r="r" b="b"/>
              <a:pathLst>
                <a:path w="35180956" h="19143171">
                  <a:moveTo>
                    <a:pt x="0" y="0"/>
                  </a:moveTo>
                  <a:lnTo>
                    <a:pt x="0" y="19143171"/>
                  </a:lnTo>
                  <a:lnTo>
                    <a:pt x="35180956" y="19143171"/>
                  </a:lnTo>
                  <a:lnTo>
                    <a:pt x="35180956" y="0"/>
                  </a:lnTo>
                  <a:lnTo>
                    <a:pt x="0" y="0"/>
                  </a:lnTo>
                  <a:close/>
                  <a:moveTo>
                    <a:pt x="35119996" y="19082210"/>
                  </a:moveTo>
                  <a:lnTo>
                    <a:pt x="59690" y="19082210"/>
                  </a:lnTo>
                  <a:lnTo>
                    <a:pt x="59690" y="59690"/>
                  </a:lnTo>
                  <a:lnTo>
                    <a:pt x="35119996" y="59690"/>
                  </a:lnTo>
                  <a:lnTo>
                    <a:pt x="35119996" y="19082210"/>
                  </a:lnTo>
                  <a:close/>
                </a:path>
              </a:pathLst>
            </a:custGeom>
            <a:solidFill>
              <a:srgbClr val="EBD46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86817" y="8702645"/>
            <a:ext cx="17514367" cy="1195495"/>
            <a:chOff x="0" y="0"/>
            <a:chExt cx="35180957" cy="24013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80956" cy="2401380"/>
            </a:xfrm>
            <a:custGeom>
              <a:avLst/>
              <a:gdLst/>
              <a:ahLst/>
              <a:cxnLst/>
              <a:rect l="l" t="t" r="r" b="b"/>
              <a:pathLst>
                <a:path w="35180956" h="2401380">
                  <a:moveTo>
                    <a:pt x="0" y="0"/>
                  </a:moveTo>
                  <a:lnTo>
                    <a:pt x="0" y="2401380"/>
                  </a:lnTo>
                  <a:lnTo>
                    <a:pt x="35180956" y="2401380"/>
                  </a:lnTo>
                  <a:lnTo>
                    <a:pt x="35180956" y="0"/>
                  </a:lnTo>
                  <a:lnTo>
                    <a:pt x="0" y="0"/>
                  </a:lnTo>
                  <a:close/>
                  <a:moveTo>
                    <a:pt x="35119996" y="2340420"/>
                  </a:moveTo>
                  <a:lnTo>
                    <a:pt x="59690" y="2340420"/>
                  </a:lnTo>
                  <a:lnTo>
                    <a:pt x="59690" y="59690"/>
                  </a:lnTo>
                  <a:lnTo>
                    <a:pt x="35119996" y="59690"/>
                  </a:lnTo>
                  <a:lnTo>
                    <a:pt x="35119996" y="2340420"/>
                  </a:lnTo>
                  <a:close/>
                </a:path>
              </a:pathLst>
            </a:custGeom>
            <a:solidFill>
              <a:srgbClr val="EBD46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30077" y="8799261"/>
            <a:ext cx="1002263" cy="100226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556961" y="367970"/>
            <a:ext cx="5341651" cy="8365967"/>
            <a:chOff x="0" y="0"/>
            <a:chExt cx="10729728" cy="168046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29728" cy="16804646"/>
            </a:xfrm>
            <a:custGeom>
              <a:avLst/>
              <a:gdLst/>
              <a:ahLst/>
              <a:cxnLst/>
              <a:rect l="l" t="t" r="r" b="b"/>
              <a:pathLst>
                <a:path w="10729728" h="16804646">
                  <a:moveTo>
                    <a:pt x="0" y="0"/>
                  </a:moveTo>
                  <a:lnTo>
                    <a:pt x="0" y="16804646"/>
                  </a:lnTo>
                  <a:lnTo>
                    <a:pt x="10729728" y="16804646"/>
                  </a:lnTo>
                  <a:lnTo>
                    <a:pt x="10729728" y="0"/>
                  </a:lnTo>
                  <a:lnTo>
                    <a:pt x="0" y="0"/>
                  </a:lnTo>
                  <a:close/>
                  <a:moveTo>
                    <a:pt x="10668768" y="16743687"/>
                  </a:moveTo>
                  <a:lnTo>
                    <a:pt x="59690" y="16743687"/>
                  </a:lnTo>
                  <a:lnTo>
                    <a:pt x="59690" y="59690"/>
                  </a:lnTo>
                  <a:lnTo>
                    <a:pt x="10668768" y="59690"/>
                  </a:lnTo>
                  <a:lnTo>
                    <a:pt x="10668768" y="16743687"/>
                  </a:lnTo>
                  <a:close/>
                </a:path>
              </a:pathLst>
            </a:custGeom>
            <a:solidFill>
              <a:srgbClr val="EBD46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6696696" y="367970"/>
            <a:ext cx="1201916" cy="1195495"/>
            <a:chOff x="0" y="0"/>
            <a:chExt cx="1602555" cy="159399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602555" cy="1593993"/>
              <a:chOff x="0" y="0"/>
              <a:chExt cx="2414279" cy="24013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14279" cy="2401380"/>
              </a:xfrm>
              <a:custGeom>
                <a:avLst/>
                <a:gdLst/>
                <a:ahLst/>
                <a:cxnLst/>
                <a:rect l="l" t="t" r="r" b="b"/>
                <a:pathLst>
                  <a:path w="2414279" h="2401380">
                    <a:moveTo>
                      <a:pt x="0" y="0"/>
                    </a:moveTo>
                    <a:lnTo>
                      <a:pt x="0" y="2401380"/>
                    </a:lnTo>
                    <a:lnTo>
                      <a:pt x="2414279" y="2401380"/>
                    </a:lnTo>
                    <a:lnTo>
                      <a:pt x="2414279" y="0"/>
                    </a:lnTo>
                    <a:lnTo>
                      <a:pt x="0" y="0"/>
                    </a:lnTo>
                    <a:close/>
                    <a:moveTo>
                      <a:pt x="2353319" y="2340420"/>
                    </a:moveTo>
                    <a:lnTo>
                      <a:pt x="59690" y="2340420"/>
                    </a:lnTo>
                    <a:lnTo>
                      <a:pt x="59690" y="59690"/>
                    </a:lnTo>
                    <a:lnTo>
                      <a:pt x="2353319" y="59690"/>
                    </a:lnTo>
                    <a:lnTo>
                      <a:pt x="2353319" y="2340420"/>
                    </a:lnTo>
                    <a:close/>
                  </a:path>
                </a:pathLst>
              </a:custGeom>
              <a:solidFill>
                <a:srgbClr val="EBD469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390468"/>
              <a:ext cx="1203525" cy="1203525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t="1828" b="1828"/>
          <a:stretch>
            <a:fillRect/>
          </a:stretch>
        </p:blipFill>
        <p:spPr>
          <a:xfrm>
            <a:off x="2002718" y="572371"/>
            <a:ext cx="9485367" cy="795716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62312" y="9073698"/>
            <a:ext cx="946999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120">
                <a:solidFill>
                  <a:srgbClr val="EBD469"/>
                </a:solidFill>
                <a:latin typeface="Dosis Regular"/>
              </a:rPr>
              <a:t>KONFERENSI INTERNASIONAL BIDANG LINGUISTIK - PURWOKERTO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92826" y="5541594"/>
            <a:ext cx="4038383" cy="1456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800" spc="140" dirty="0" err="1">
                <a:solidFill>
                  <a:srgbClr val="EBD469"/>
                </a:solidFill>
                <a:latin typeface="Dosis Regular"/>
              </a:rPr>
              <a:t>Upaya</a:t>
            </a:r>
            <a:r>
              <a:rPr lang="en-US" sz="2800" spc="140" dirty="0">
                <a:solidFill>
                  <a:srgbClr val="EBD469"/>
                </a:solidFill>
                <a:latin typeface="Dosis Regular"/>
              </a:rPr>
              <a:t> </a:t>
            </a:r>
            <a:r>
              <a:rPr lang="en-US" sz="2800" spc="140" dirty="0" err="1">
                <a:solidFill>
                  <a:srgbClr val="EBD469"/>
                </a:solidFill>
                <a:latin typeface="Dosis Regular"/>
              </a:rPr>
              <a:t>mengungkapkan</a:t>
            </a:r>
            <a:r>
              <a:rPr lang="en-US" sz="2800" spc="140" dirty="0">
                <a:solidFill>
                  <a:srgbClr val="EBD469"/>
                </a:solidFill>
                <a:latin typeface="Dosis Regular"/>
              </a:rPr>
              <a:t> </a:t>
            </a:r>
            <a:r>
              <a:rPr lang="en-US" sz="2800" spc="140" dirty="0" err="1">
                <a:solidFill>
                  <a:srgbClr val="EBD469"/>
                </a:solidFill>
                <a:latin typeface="Dosis Regular"/>
              </a:rPr>
              <a:t>adanya</a:t>
            </a:r>
            <a:r>
              <a:rPr lang="en-US" sz="2800" spc="140" dirty="0">
                <a:solidFill>
                  <a:srgbClr val="EBD469"/>
                </a:solidFill>
                <a:latin typeface="Dosis Regular"/>
              </a:rPr>
              <a:t> </a:t>
            </a:r>
            <a:r>
              <a:rPr lang="en-US" sz="2800" spc="140" dirty="0" err="1">
                <a:solidFill>
                  <a:srgbClr val="EBD469"/>
                </a:solidFill>
                <a:latin typeface="Dosis Regular"/>
              </a:rPr>
              <a:t>Oposisi</a:t>
            </a:r>
            <a:r>
              <a:rPr lang="en-US" sz="2800" spc="140" dirty="0">
                <a:solidFill>
                  <a:srgbClr val="EBD469"/>
                </a:solidFill>
                <a:latin typeface="Dosis Regular"/>
              </a:rPr>
              <a:t> Biner Inferior dalam </a:t>
            </a:r>
            <a:r>
              <a:rPr lang="en-US" sz="2800" spc="140" dirty="0" err="1">
                <a:solidFill>
                  <a:srgbClr val="EBD469"/>
                </a:solidFill>
                <a:latin typeface="Dosis Regular"/>
              </a:rPr>
              <a:t>praktik</a:t>
            </a:r>
            <a:endParaRPr lang="en-US" sz="2800" spc="140" dirty="0">
              <a:solidFill>
                <a:srgbClr val="EBD469"/>
              </a:solidFill>
              <a:latin typeface="Dosis 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6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246" y="367970"/>
            <a:ext cx="17514367" cy="9530170"/>
            <a:chOff x="0" y="0"/>
            <a:chExt cx="35180957" cy="19143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80956" cy="19143171"/>
            </a:xfrm>
            <a:custGeom>
              <a:avLst/>
              <a:gdLst/>
              <a:ahLst/>
              <a:cxnLst/>
              <a:rect l="l" t="t" r="r" b="b"/>
              <a:pathLst>
                <a:path w="35180956" h="19143171">
                  <a:moveTo>
                    <a:pt x="0" y="0"/>
                  </a:moveTo>
                  <a:lnTo>
                    <a:pt x="0" y="19143171"/>
                  </a:lnTo>
                  <a:lnTo>
                    <a:pt x="35180956" y="19143171"/>
                  </a:lnTo>
                  <a:lnTo>
                    <a:pt x="35180956" y="0"/>
                  </a:lnTo>
                  <a:lnTo>
                    <a:pt x="0" y="0"/>
                  </a:lnTo>
                  <a:close/>
                  <a:moveTo>
                    <a:pt x="35119996" y="19082210"/>
                  </a:moveTo>
                  <a:lnTo>
                    <a:pt x="59690" y="19082210"/>
                  </a:lnTo>
                  <a:lnTo>
                    <a:pt x="59690" y="59690"/>
                  </a:lnTo>
                  <a:lnTo>
                    <a:pt x="35119996" y="59690"/>
                  </a:lnTo>
                  <a:lnTo>
                    <a:pt x="35119996" y="19082210"/>
                  </a:lnTo>
                  <a:close/>
                </a:path>
              </a:pathLst>
            </a:custGeom>
            <a:solidFill>
              <a:srgbClr val="EBD46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86817" y="8702645"/>
            <a:ext cx="17514367" cy="1195495"/>
            <a:chOff x="0" y="0"/>
            <a:chExt cx="35180957" cy="24013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80956" cy="2401380"/>
            </a:xfrm>
            <a:custGeom>
              <a:avLst/>
              <a:gdLst/>
              <a:ahLst/>
              <a:cxnLst/>
              <a:rect l="l" t="t" r="r" b="b"/>
              <a:pathLst>
                <a:path w="35180956" h="2401380">
                  <a:moveTo>
                    <a:pt x="0" y="0"/>
                  </a:moveTo>
                  <a:lnTo>
                    <a:pt x="0" y="2401380"/>
                  </a:lnTo>
                  <a:lnTo>
                    <a:pt x="35180956" y="2401380"/>
                  </a:lnTo>
                  <a:lnTo>
                    <a:pt x="35180956" y="0"/>
                  </a:lnTo>
                  <a:lnTo>
                    <a:pt x="0" y="0"/>
                  </a:lnTo>
                  <a:close/>
                  <a:moveTo>
                    <a:pt x="35119996" y="2340420"/>
                  </a:moveTo>
                  <a:lnTo>
                    <a:pt x="59690" y="2340420"/>
                  </a:lnTo>
                  <a:lnTo>
                    <a:pt x="59690" y="59690"/>
                  </a:lnTo>
                  <a:lnTo>
                    <a:pt x="35119996" y="59690"/>
                  </a:lnTo>
                  <a:lnTo>
                    <a:pt x="35119996" y="2340420"/>
                  </a:lnTo>
                  <a:close/>
                </a:path>
              </a:pathLst>
            </a:custGeom>
            <a:solidFill>
              <a:srgbClr val="EBD46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30077" y="8799261"/>
            <a:ext cx="1002263" cy="100226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556961" y="367970"/>
            <a:ext cx="5341651" cy="8365967"/>
            <a:chOff x="0" y="0"/>
            <a:chExt cx="10729728" cy="168046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29728" cy="16804646"/>
            </a:xfrm>
            <a:custGeom>
              <a:avLst/>
              <a:gdLst/>
              <a:ahLst/>
              <a:cxnLst/>
              <a:rect l="l" t="t" r="r" b="b"/>
              <a:pathLst>
                <a:path w="10729728" h="16804646">
                  <a:moveTo>
                    <a:pt x="0" y="0"/>
                  </a:moveTo>
                  <a:lnTo>
                    <a:pt x="0" y="16804646"/>
                  </a:lnTo>
                  <a:lnTo>
                    <a:pt x="10729728" y="16804646"/>
                  </a:lnTo>
                  <a:lnTo>
                    <a:pt x="10729728" y="0"/>
                  </a:lnTo>
                  <a:lnTo>
                    <a:pt x="0" y="0"/>
                  </a:lnTo>
                  <a:close/>
                  <a:moveTo>
                    <a:pt x="10668768" y="16743687"/>
                  </a:moveTo>
                  <a:lnTo>
                    <a:pt x="59690" y="16743687"/>
                  </a:lnTo>
                  <a:lnTo>
                    <a:pt x="59690" y="59690"/>
                  </a:lnTo>
                  <a:lnTo>
                    <a:pt x="10668768" y="59690"/>
                  </a:lnTo>
                  <a:lnTo>
                    <a:pt x="10668768" y="16743687"/>
                  </a:lnTo>
                  <a:close/>
                </a:path>
              </a:pathLst>
            </a:custGeom>
            <a:solidFill>
              <a:srgbClr val="EBD46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6696696" y="367970"/>
            <a:ext cx="1201916" cy="1195495"/>
            <a:chOff x="0" y="0"/>
            <a:chExt cx="1602555" cy="159399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602555" cy="1593993"/>
              <a:chOff x="0" y="0"/>
              <a:chExt cx="2414279" cy="24013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14279" cy="2401380"/>
              </a:xfrm>
              <a:custGeom>
                <a:avLst/>
                <a:gdLst/>
                <a:ahLst/>
                <a:cxnLst/>
                <a:rect l="l" t="t" r="r" b="b"/>
                <a:pathLst>
                  <a:path w="2414279" h="2401380">
                    <a:moveTo>
                      <a:pt x="0" y="0"/>
                    </a:moveTo>
                    <a:lnTo>
                      <a:pt x="0" y="2401380"/>
                    </a:lnTo>
                    <a:lnTo>
                      <a:pt x="2414279" y="2401380"/>
                    </a:lnTo>
                    <a:lnTo>
                      <a:pt x="2414279" y="0"/>
                    </a:lnTo>
                    <a:lnTo>
                      <a:pt x="0" y="0"/>
                    </a:lnTo>
                    <a:close/>
                    <a:moveTo>
                      <a:pt x="2353319" y="2340420"/>
                    </a:moveTo>
                    <a:lnTo>
                      <a:pt x="59690" y="2340420"/>
                    </a:lnTo>
                    <a:lnTo>
                      <a:pt x="59690" y="59690"/>
                    </a:lnTo>
                    <a:lnTo>
                      <a:pt x="2353319" y="59690"/>
                    </a:lnTo>
                    <a:lnTo>
                      <a:pt x="2353319" y="2340420"/>
                    </a:lnTo>
                    <a:close/>
                  </a:path>
                </a:pathLst>
              </a:custGeom>
              <a:solidFill>
                <a:srgbClr val="EBD469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390468"/>
              <a:ext cx="1203525" cy="1203525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785596" y="465712"/>
            <a:ext cx="7476466" cy="817048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092826" y="5046294"/>
            <a:ext cx="4038383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800" spc="140">
                <a:solidFill>
                  <a:srgbClr val="EBD469"/>
                </a:solidFill>
                <a:latin typeface="Dosis Regular Bold"/>
              </a:rPr>
              <a:t>PENYIDIK MEMPEROLEH PENDIDIKAN SECARA INTERNASIONAL, UNTUK MENCIPTAKAN KONDISI DAN MODEL KOMUNIKASI INSTRUMENTAL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36602" y="1465279"/>
            <a:ext cx="10380054" cy="109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8"/>
              </a:lnSpc>
            </a:pPr>
            <a:r>
              <a:rPr lang="en-US" sz="8066">
                <a:solidFill>
                  <a:srgbClr val="FFFFFF"/>
                </a:solidFill>
                <a:latin typeface="Loubag SemiBold"/>
              </a:rPr>
              <a:t>PROBLEM YURIDIS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44306" y="4528772"/>
            <a:ext cx="1543050" cy="1543050"/>
            <a:chOff x="0" y="0"/>
            <a:chExt cx="406400" cy="406400"/>
          </a:xfrm>
        </p:grpSpPr>
        <p:sp>
          <p:nvSpPr>
            <p:cNvPr id="4" name="Freeform 4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54484" y="4528772"/>
            <a:ext cx="1543050" cy="1543050"/>
            <a:chOff x="0" y="0"/>
            <a:chExt cx="406400" cy="406400"/>
          </a:xfrm>
        </p:grpSpPr>
        <p:sp>
          <p:nvSpPr>
            <p:cNvPr id="7" name="Freeform 7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2881" y="6586289"/>
            <a:ext cx="1543050" cy="1543050"/>
            <a:chOff x="0" y="0"/>
            <a:chExt cx="406400" cy="406400"/>
          </a:xfrm>
        </p:grpSpPr>
        <p:sp>
          <p:nvSpPr>
            <p:cNvPr id="10" name="Freeform 10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83059" y="6586289"/>
            <a:ext cx="1543050" cy="1543050"/>
            <a:chOff x="0" y="0"/>
            <a:chExt cx="406400" cy="406400"/>
          </a:xfrm>
        </p:grpSpPr>
        <p:sp>
          <p:nvSpPr>
            <p:cNvPr id="13" name="Freeform 13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92701" y="4884113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>
                <a:solidFill>
                  <a:srgbClr val="FFFFFF"/>
                </a:solidFill>
                <a:latin typeface="Poppins Medium Bold"/>
              </a:rPr>
              <a:t>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64779" y="4884113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>
                <a:solidFill>
                  <a:srgbClr val="FFFFFF"/>
                </a:solidFill>
                <a:latin typeface="Poppins Medium 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26257" y="4845002"/>
            <a:ext cx="6117743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</a:rPr>
              <a:t>Pengabaian Asas Bebas Dari Tekanan dalam proses pemeriksaan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19064" y="4635452"/>
            <a:ext cx="6117743" cy="126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</a:rPr>
              <a:t>Hak Mengajukan Saksi dan Ahli Meringankan, Setelah Menjadi Tersangka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5833">
            <a:off x="5776634" y="93419"/>
            <a:ext cx="6734732" cy="370410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5725">
            <a:off x="2812790" y="8389334"/>
            <a:ext cx="12662420" cy="707512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692701" y="6941630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>
                <a:solidFill>
                  <a:srgbClr val="FFFFFF"/>
                </a:solidFill>
                <a:latin typeface="Poppins Medium Bold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64779" y="6941630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>
                <a:solidFill>
                  <a:srgbClr val="FFFFFF"/>
                </a:solidFill>
                <a:latin typeface="Poppins Medium Bold"/>
              </a:rPr>
              <a:t>04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26257" y="6902519"/>
            <a:ext cx="6117743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</a:rPr>
              <a:t>ADVOKAT hanya jadi penonton [yang vokal]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19064" y="6612924"/>
            <a:ext cx="6117743" cy="126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Poppins"/>
              </a:rPr>
              <a:t>Adanya tafsir dari Penyidik dan Penuntut Umum, dokumen BAP Tersangka adalah Dokumen Negara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79114"/>
            <a:ext cx="18288000" cy="5930110"/>
            <a:chOff x="0" y="0"/>
            <a:chExt cx="24384000" cy="790681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3786" b="33786"/>
            <a:stretch>
              <a:fillRect/>
            </a:stretch>
          </p:blipFill>
          <p:spPr>
            <a:xfrm>
              <a:off x="0" y="0"/>
              <a:ext cx="24384000" cy="7906813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2632">
            <a:off x="5896450" y="2551348"/>
            <a:ext cx="6734732" cy="37041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57824" y="7207748"/>
            <a:ext cx="2202952" cy="220295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35511" y="5998233"/>
            <a:ext cx="12016977" cy="2574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Poppins"/>
              </a:rPr>
              <a:t>Jika, KUHAP dilandaskan kepada penghormatan terhadap Hak Asasi Manusia, kesetaraan dan Pancasila, adalah hanya sekedar </a:t>
            </a:r>
            <a:r>
              <a:rPr lang="en-US" sz="2899">
                <a:solidFill>
                  <a:srgbClr val="FFFFFF"/>
                </a:solidFill>
                <a:latin typeface="Poppins Italics"/>
              </a:rPr>
              <a:t>gimmick</a:t>
            </a:r>
            <a:r>
              <a:rPr lang="en-US" sz="2899">
                <a:solidFill>
                  <a:srgbClr val="FFFFFF"/>
                </a:solidFill>
                <a:latin typeface="Poppins"/>
              </a:rPr>
              <a:t>, karena perlawanan terhadap Dominasi Simbolik, dibatasi hanya terhadap Upaya Paksa melalui pelaksanaan Wewenang Praperadilan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53203" y="3640606"/>
            <a:ext cx="10981594" cy="166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61"/>
              </a:lnSpc>
            </a:pPr>
            <a:r>
              <a:rPr lang="en-US" sz="12412">
                <a:solidFill>
                  <a:srgbClr val="FFFFFF"/>
                </a:solidFill>
                <a:latin typeface="Loubag SemiBold"/>
              </a:rPr>
              <a:t>Anomali </a:t>
            </a:r>
          </a:p>
        </p:txBody>
      </p:sp>
      <p:sp>
        <p:nvSpPr>
          <p:cNvPr id="8" name="AutoShape 8"/>
          <p:cNvSpPr/>
          <p:nvPr/>
        </p:nvSpPr>
        <p:spPr>
          <a:xfrm>
            <a:off x="27257" y="9215438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CF7D008-CB7F-D9B8-6CB1-F4C6D8BE3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18783">
            <a:off x="457200" y="1105348"/>
            <a:ext cx="2202952" cy="22029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4992" y="2734646"/>
            <a:ext cx="12858016" cy="4146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89"/>
              </a:lnSpc>
            </a:pPr>
            <a:r>
              <a:rPr lang="en-US" sz="15675">
                <a:solidFill>
                  <a:srgbClr val="FFFFFF"/>
                </a:solidFill>
                <a:latin typeface="Loubag SemiBold"/>
              </a:rPr>
              <a:t>Thank</a:t>
            </a:r>
          </a:p>
          <a:p>
            <a:pPr algn="ctr">
              <a:lnSpc>
                <a:spcPts val="15989"/>
              </a:lnSpc>
            </a:pPr>
            <a:r>
              <a:rPr lang="en-US" sz="15675">
                <a:solidFill>
                  <a:srgbClr val="FFFFFF"/>
                </a:solidFill>
                <a:latin typeface="Loubag SemiBold"/>
              </a:rPr>
              <a:t>You!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9665">
            <a:off x="4269088" y="3671831"/>
            <a:ext cx="9989457" cy="54942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573905" y="829238"/>
            <a:ext cx="8628523" cy="86285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34306" y="716062"/>
            <a:ext cx="3582536" cy="885487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117834" y="6795768"/>
            <a:ext cx="3427828" cy="56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Poppins"/>
              </a:rPr>
              <a:t>Presentation by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52596" y="6795768"/>
            <a:ext cx="3287783" cy="56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BD622A"/>
                </a:solidFill>
                <a:latin typeface="Poppins ExtraBold Bold"/>
              </a:rPr>
              <a:t>Rocky Marbun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641" y="-253034"/>
            <a:ext cx="9318591" cy="10776947"/>
            <a:chOff x="0" y="0"/>
            <a:chExt cx="4899185" cy="5665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9185" cy="5665906"/>
            </a:xfrm>
            <a:custGeom>
              <a:avLst/>
              <a:gdLst/>
              <a:ahLst/>
              <a:cxnLst/>
              <a:rect l="l" t="t" r="r" b="b"/>
              <a:pathLst>
                <a:path w="4899185" h="5665906">
                  <a:moveTo>
                    <a:pt x="0" y="0"/>
                  </a:moveTo>
                  <a:lnTo>
                    <a:pt x="4899185" y="0"/>
                  </a:lnTo>
                  <a:lnTo>
                    <a:pt x="4899185" y="5665906"/>
                  </a:lnTo>
                  <a:lnTo>
                    <a:pt x="0" y="5665906"/>
                  </a:lnTo>
                  <a:close/>
                </a:path>
              </a:pathLst>
            </a:custGeom>
            <a:solidFill>
              <a:srgbClr val="10565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3463812"/>
            <a:ext cx="6286557" cy="1823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EEEC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ma Bold Bold Italics"/>
              </a:rPr>
              <a:t>Konsideran</a:t>
            </a:r>
            <a:r>
              <a:rPr lang="en-US" sz="4800" b="1" dirty="0">
                <a:solidFill>
                  <a:srgbClr val="EEEC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ma Bold Bold Italics"/>
              </a:rPr>
              <a:t> </a:t>
            </a:r>
            <a:r>
              <a:rPr lang="en-US" sz="4800" b="1" dirty="0" err="1">
                <a:solidFill>
                  <a:srgbClr val="EEEC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ma Bold Bold Italics"/>
              </a:rPr>
              <a:t>Menimbang</a:t>
            </a:r>
            <a:r>
              <a:rPr lang="en-US" sz="4800" b="1" dirty="0">
                <a:solidFill>
                  <a:srgbClr val="EEEC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ma Bold Bold Italics"/>
              </a:rPr>
              <a:t> </a:t>
            </a:r>
            <a:r>
              <a:rPr lang="en-US" sz="4800" b="1" dirty="0" err="1">
                <a:solidFill>
                  <a:srgbClr val="EEEC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ma Bold Bold Italics"/>
              </a:rPr>
              <a:t>huruf</a:t>
            </a:r>
            <a:r>
              <a:rPr lang="en-US" sz="4800" b="1" dirty="0">
                <a:solidFill>
                  <a:srgbClr val="EEEC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ma Bold Bold Italics"/>
              </a:rPr>
              <a:t> A KUHAP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EEC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tma Bold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05007" y="3145017"/>
            <a:ext cx="6286557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sefin Sans Regular" panose="020B0604020202020204" charset="0"/>
              </a:rPr>
              <a:t>Konsideran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sefin Sans Regular" panose="020B060402020202020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sefin Sans Regular" panose="020B0604020202020204" charset="0"/>
              </a:rPr>
              <a:t>Menimbang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sefin Sans Regular" panose="020B060402020202020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sefin Sans Regular" panose="020B0604020202020204" charset="0"/>
              </a:rPr>
              <a:t>Huruf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sefin Sans Regular" panose="020B0604020202020204" charset="0"/>
              </a:rPr>
              <a:t> C KUHAP</a:t>
            </a:r>
          </a:p>
        </p:txBody>
      </p:sp>
      <p:sp>
        <p:nvSpPr>
          <p:cNvPr id="8" name="AutoShape 8"/>
          <p:cNvSpPr/>
          <p:nvPr/>
        </p:nvSpPr>
        <p:spPr>
          <a:xfrm>
            <a:off x="1028700" y="5541132"/>
            <a:ext cx="6286557" cy="0"/>
          </a:xfrm>
          <a:prstGeom prst="line">
            <a:avLst/>
          </a:prstGeom>
          <a:ln w="38100" cap="rnd">
            <a:solidFill>
              <a:srgbClr val="EEECE9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0905007" y="5222337"/>
            <a:ext cx="6286557" cy="0"/>
          </a:xfrm>
          <a:prstGeom prst="line">
            <a:avLst/>
          </a:prstGeom>
          <a:ln w="38100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028700" y="5886127"/>
            <a:ext cx="6286557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2400" noProof="1">
                <a:solidFill>
                  <a:schemeClr val="bg1"/>
                </a:solidFill>
                <a:latin typeface="Josefin Sans Regular" panose="020B0604020202020204" charset="0"/>
              </a:rPr>
              <a:t>bahwa negara Republik Indonesia adalah negara hukum berdasarkan </a:t>
            </a:r>
            <a:r>
              <a:rPr lang="en-US" sz="2400" noProof="1">
                <a:solidFill>
                  <a:schemeClr val="bg1"/>
                </a:solidFill>
                <a:highlight>
                  <a:srgbClr val="FF0000"/>
                </a:highlight>
                <a:latin typeface="Josefin Sans Regular" panose="020B0604020202020204" charset="0"/>
              </a:rPr>
              <a:t>Pancasila </a:t>
            </a:r>
            <a:r>
              <a:rPr lang="en-US" sz="2400" noProof="1">
                <a:solidFill>
                  <a:schemeClr val="bg1"/>
                </a:solidFill>
                <a:latin typeface="Josefin Sans Regular" panose="020B0604020202020204" charset="0"/>
              </a:rPr>
              <a:t>dan Undang-Undang Dasar 1945 yang menjunjung tinggi </a:t>
            </a:r>
            <a:r>
              <a:rPr lang="en-US" sz="2400" noProof="1">
                <a:solidFill>
                  <a:schemeClr val="bg1"/>
                </a:solidFill>
                <a:highlight>
                  <a:srgbClr val="FF0000"/>
                </a:highlight>
                <a:latin typeface="Josefin Sans Regular" panose="020B0604020202020204" charset="0"/>
              </a:rPr>
              <a:t>hak asasi manusia </a:t>
            </a:r>
            <a:r>
              <a:rPr lang="en-US" sz="2400" noProof="1">
                <a:solidFill>
                  <a:schemeClr val="bg1"/>
                </a:solidFill>
                <a:latin typeface="Josefin Sans Regular" panose="020B0604020202020204" charset="0"/>
              </a:rPr>
              <a:t>serta yang menjamin segala warga negara bersamaan kedudukannya di dalam hukum dan pemerintahan dan wajib menjunjung hukum dan pemerintahan itu dengan tidak ada kecualinya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05006" y="5516795"/>
            <a:ext cx="628655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dirty="0">
                <a:effectLst/>
                <a:latin typeface="Sitka Small Semibold" pitchFamily="2" charset="0"/>
                <a:ea typeface="Times New Roman" panose="02020603050405020304" pitchFamily="18" charset="0"/>
              </a:rPr>
              <a:t>bahwa pembangunan hukum nasional yang demikian itu di bidang hukum acara pidana adalah agar masyarakat menghayati hak dan kewajibannya dan untuk meningkatkan pembinaan </a:t>
            </a:r>
            <a:r>
              <a:rPr lang="id-ID" sz="2000" dirty="0">
                <a:effectLst/>
                <a:highlight>
                  <a:srgbClr val="FF0000"/>
                </a:highlight>
                <a:latin typeface="Sitka Small Semibold" pitchFamily="2" charset="0"/>
                <a:ea typeface="Times New Roman" panose="02020603050405020304" pitchFamily="18" charset="0"/>
              </a:rPr>
              <a:t>sikap </a:t>
            </a:r>
            <a:r>
              <a:rPr lang="id-ID" sz="2000" dirty="0">
                <a:effectLst/>
                <a:latin typeface="Sitka Small Semibold" pitchFamily="2" charset="0"/>
                <a:ea typeface="Times New Roman" panose="02020603050405020304" pitchFamily="18" charset="0"/>
              </a:rPr>
              <a:t>para pelaksana penegak hukum sesuai dengan fungsi dan wewenang masing-masing ke arah tegaknya hukum, keadilan dan perlindungan terhadap harkat dan martabat manusia, ketertiban serta kepastian hukum demi terselenggaranya negara hukum sesuai dengan </a:t>
            </a:r>
            <a:r>
              <a:rPr lang="id-ID" sz="2000" dirty="0" err="1">
                <a:effectLst/>
                <a:latin typeface="Sitka Small Semibold" pitchFamily="2" charset="0"/>
                <a:ea typeface="Times New Roman" panose="02020603050405020304" pitchFamily="18" charset="0"/>
              </a:rPr>
              <a:t>Undang-Undang</a:t>
            </a:r>
            <a:r>
              <a:rPr lang="id-ID" sz="2000" dirty="0">
                <a:effectLst/>
                <a:latin typeface="Sitka Small Semibold" pitchFamily="2" charset="0"/>
                <a:ea typeface="Times New Roman" panose="02020603050405020304" pitchFamily="18" charset="0"/>
              </a:rPr>
              <a:t> Dasar 1945;</a:t>
            </a:r>
            <a:endParaRPr kumimoji="0" lang="en-US" sz="2000" b="0" i="0" u="none" strike="noStrike" kern="1200" cap="none" spc="109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itka Small Semibold" pitchFamily="2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03518" y="4860168"/>
            <a:ext cx="680965" cy="6809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06176">
            <a:off x="6279869" y="4355756"/>
            <a:ext cx="631616" cy="625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11922" y="4505425"/>
            <a:ext cx="413235" cy="693057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1FE761A-26A6-B75D-A5E1-66FD8D7E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30EC4D5-D843-33C6-A3FF-84AF9BD03F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9254">
            <a:off x="4742044" y="-319312"/>
            <a:ext cx="7712454" cy="4241850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6E3A9C2C-1C48-D604-334D-D2249EE719E5}"/>
              </a:ext>
            </a:extLst>
          </p:cNvPr>
          <p:cNvSpPr txBox="1"/>
          <p:nvPr/>
        </p:nvSpPr>
        <p:spPr>
          <a:xfrm>
            <a:off x="3429000" y="964573"/>
            <a:ext cx="10981594" cy="1281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3"/>
              </a:lnSpc>
            </a:pPr>
            <a:r>
              <a:rPr lang="en-US" sz="8000" dirty="0">
                <a:solidFill>
                  <a:srgbClr val="FF1616"/>
                </a:solidFill>
                <a:latin typeface="Kristen ITC" panose="03050502040202030202" pitchFamily="66" charset="0"/>
              </a:rPr>
              <a:t>Landscape </a:t>
            </a:r>
            <a:r>
              <a:rPr lang="en-US" sz="8000" dirty="0" err="1">
                <a:solidFill>
                  <a:srgbClr val="FF1616"/>
                </a:solidFill>
                <a:latin typeface="Kristen ITC" panose="03050502040202030202" pitchFamily="66" charset="0"/>
              </a:rPr>
              <a:t>Paradigma</a:t>
            </a:r>
            <a:endParaRPr lang="en-US" sz="8000" dirty="0">
              <a:solidFill>
                <a:srgbClr val="FF1616"/>
              </a:solidFill>
              <a:latin typeface="Kristen ITC" panose="03050502040202030202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6130" y="4765646"/>
            <a:ext cx="11118895" cy="11118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37639" y="-1784380"/>
            <a:ext cx="5114918" cy="5114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540515" y="773079"/>
            <a:ext cx="2021860" cy="25990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68107">
            <a:off x="8701566" y="6848238"/>
            <a:ext cx="3362397" cy="376739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355670" y="3276909"/>
            <a:ext cx="8206704" cy="78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Solway Bold"/>
                <a:ea typeface="+mn-ea"/>
                <a:cs typeface="+mn-cs"/>
              </a:rPr>
              <a:t>J.C.T.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Solway Bold"/>
                <a:ea typeface="+mn-ea"/>
                <a:cs typeface="+mn-cs"/>
              </a:rPr>
              <a:t>Simorangkir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2E14F6"/>
              </a:solidFill>
              <a:effectLst/>
              <a:uLnTx/>
              <a:uFillTx/>
              <a:latin typeface="Solway Bold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355670" y="4347936"/>
            <a:ext cx="7903630" cy="375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u="none" strike="noStrike" baseline="0" dirty="0">
                <a:solidFill>
                  <a:srgbClr val="0070C0"/>
                </a:solidFill>
                <a:latin typeface="Josefin Sans Regular" panose="020B0604020202020204" charset="0"/>
              </a:rPr>
              <a:t>U</a:t>
            </a:r>
            <a:r>
              <a:rPr lang="id-ID" sz="3200" b="0" i="0" u="none" strike="noStrike" baseline="0" dirty="0" err="1">
                <a:solidFill>
                  <a:srgbClr val="0070C0"/>
                </a:solidFill>
                <a:latin typeface="Josefin Sans Regular" panose="020B0604020202020204" charset="0"/>
              </a:rPr>
              <a:t>saha</a:t>
            </a:r>
            <a:r>
              <a:rPr lang="id-ID" sz="3200" b="0" i="0" u="none" strike="noStrike" baseline="0" dirty="0">
                <a:solidFill>
                  <a:srgbClr val="0070C0"/>
                </a:solidFill>
                <a:latin typeface="Josefin Sans Regular" panose="020B0604020202020204" charset="0"/>
              </a:rPr>
              <a:t> dari yang berwenang untuk mengemukakan kepada hakim sebanyak mungkin hal-hal yang berkenaan dengan suatu perkara yang bertujuan agar supaya dapat dipakai oleh hakim sebagai bahan untuk memberikan keputusan seperti perkara tersebut.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Josefin Sans Regular" panose="020B060402020202020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80D14-FD3A-9F4A-4835-C0E2022C9F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2" t="8439" r="20059" b="8803"/>
          <a:stretch/>
        </p:blipFill>
        <p:spPr>
          <a:xfrm>
            <a:off x="1927330" y="1869727"/>
            <a:ext cx="5562600" cy="75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1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6130" y="4765646"/>
            <a:ext cx="11118895" cy="1111889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404072" y="1824504"/>
            <a:ext cx="6838489" cy="6838462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37639" y="-1784380"/>
            <a:ext cx="5114918" cy="5114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540515" y="773079"/>
            <a:ext cx="2021860" cy="25990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168107">
            <a:off x="8701566" y="6848238"/>
            <a:ext cx="3362397" cy="376739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355670" y="3276909"/>
            <a:ext cx="8206704" cy="78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</a:pPr>
            <a:r>
              <a:rPr lang="en-US" sz="4600">
                <a:solidFill>
                  <a:srgbClr val="2E14F6"/>
                </a:solidFill>
                <a:latin typeface="Solway Bold"/>
              </a:rPr>
              <a:t>Martiman Prodjohamidjojo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55670" y="4347936"/>
            <a:ext cx="7903630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Pembuktian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adalah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mengandung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maksud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dan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usaha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untuk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menyatakan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kebenaran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adalah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suatu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peristiwa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,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sehingga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dapat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diterima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oleh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akal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terhadap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kebenaran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peristiwa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Josefin Sans Regular"/>
              </a:rPr>
              <a:t>tersebut</a:t>
            </a:r>
            <a:r>
              <a:rPr lang="en-US" sz="2999" dirty="0">
                <a:solidFill>
                  <a:srgbClr val="2E14F6"/>
                </a:solidFill>
                <a:latin typeface="Josefin Sans Regular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05400" y="3312674"/>
            <a:ext cx="11118895" cy="11118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37639" y="-1784380"/>
            <a:ext cx="5114918" cy="5114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540515" y="773079"/>
            <a:ext cx="2021860" cy="25990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68107">
            <a:off x="2311384" y="5801993"/>
            <a:ext cx="3362397" cy="376739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23999" y="2301132"/>
            <a:ext cx="8206704" cy="78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Solway Bold"/>
                <a:ea typeface="+mn-ea"/>
                <a:cs typeface="+mn-cs"/>
              </a:rPr>
              <a:t>R. 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Solway Bold"/>
                <a:ea typeface="+mn-ea"/>
                <a:cs typeface="+mn-cs"/>
              </a:rPr>
              <a:t>Subekti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Solway Bold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3999" y="3372159"/>
            <a:ext cx="7903630" cy="267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Pembuktian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adalah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upaya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meyakinkan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Hakim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akan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hubungan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hukum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yang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sebenarnya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antara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para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pihak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dalam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perkara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, dalam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hal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ini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antara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bukti-bukti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 dengan tindak pidana yang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didakwakan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Josefin Sans Regular"/>
                <a:ea typeface="+mn-ea"/>
                <a:cs typeface="+mn-cs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2C3DF-4C73-6A3F-613A-2E4741F411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30" y="3496817"/>
            <a:ext cx="4021797" cy="5913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506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01689" y="5231753"/>
            <a:ext cx="1615440" cy="361419"/>
            <a:chOff x="0" y="0"/>
            <a:chExt cx="9905563" cy="2216150"/>
          </a:xfrm>
        </p:grpSpPr>
        <p:sp>
          <p:nvSpPr>
            <p:cNvPr id="3" name="Freeform 3"/>
            <p:cNvSpPr/>
            <p:nvPr/>
          </p:nvSpPr>
          <p:spPr>
            <a:xfrm>
              <a:off x="689610" y="0"/>
              <a:ext cx="9217223" cy="2216150"/>
            </a:xfrm>
            <a:custGeom>
              <a:avLst/>
              <a:gdLst/>
              <a:ahLst/>
              <a:cxnLst/>
              <a:rect l="l" t="t" r="r" b="b"/>
              <a:pathLst>
                <a:path w="9217223" h="2216150">
                  <a:moveTo>
                    <a:pt x="8489859" y="0"/>
                  </a:moveTo>
                  <a:lnTo>
                    <a:pt x="20320" y="0"/>
                  </a:lnTo>
                  <a:lnTo>
                    <a:pt x="0" y="0"/>
                  </a:lnTo>
                  <a:lnTo>
                    <a:pt x="0" y="2216150"/>
                  </a:lnTo>
                  <a:lnTo>
                    <a:pt x="20320" y="2216150"/>
                  </a:lnTo>
                  <a:lnTo>
                    <a:pt x="8487517" y="2213610"/>
                  </a:lnTo>
                  <a:cubicBezTo>
                    <a:pt x="8898454" y="2213610"/>
                    <a:pt x="9215954" y="1717040"/>
                    <a:pt x="9215954" y="1104900"/>
                  </a:cubicBezTo>
                  <a:cubicBezTo>
                    <a:pt x="9217223" y="496570"/>
                    <a:pt x="8899723" y="0"/>
                    <a:pt x="8489859" y="0"/>
                  </a:cubicBezTo>
                  <a:lnTo>
                    <a:pt x="8489859" y="0"/>
                  </a:lnTo>
                  <a:close/>
                  <a:moveTo>
                    <a:pt x="730250" y="1107440"/>
                  </a:moveTo>
                  <a:lnTo>
                    <a:pt x="730250" y="1102360"/>
                  </a:lnTo>
                  <a:lnTo>
                    <a:pt x="730250" y="1107440"/>
                  </a:lnTo>
                  <a:close/>
                </a:path>
              </a:pathLst>
            </a:custGeom>
            <a:solidFill>
              <a:srgbClr val="FFD8D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21130" cy="2217420"/>
            </a:xfrm>
            <a:custGeom>
              <a:avLst/>
              <a:gdLst/>
              <a:ahLst/>
              <a:cxnLst/>
              <a:rect l="l" t="t" r="r" b="b"/>
              <a:pathLst>
                <a:path w="1421130" h="2217420">
                  <a:moveTo>
                    <a:pt x="1361440" y="665480"/>
                  </a:moveTo>
                  <a:lnTo>
                    <a:pt x="1346200" y="615950"/>
                  </a:lnTo>
                  <a:cubicBezTo>
                    <a:pt x="1341120" y="599440"/>
                    <a:pt x="1336040" y="584200"/>
                    <a:pt x="1329690" y="568960"/>
                  </a:cubicBezTo>
                  <a:lnTo>
                    <a:pt x="1329690" y="567690"/>
                  </a:lnTo>
                  <a:cubicBezTo>
                    <a:pt x="1324610" y="552450"/>
                    <a:pt x="1318260" y="537210"/>
                    <a:pt x="1311910" y="521970"/>
                  </a:cubicBezTo>
                  <a:lnTo>
                    <a:pt x="1311910" y="520700"/>
                  </a:lnTo>
                  <a:cubicBezTo>
                    <a:pt x="1305560" y="505460"/>
                    <a:pt x="1299210" y="491490"/>
                    <a:pt x="1292860" y="476250"/>
                  </a:cubicBezTo>
                  <a:lnTo>
                    <a:pt x="1292860" y="474980"/>
                  </a:lnTo>
                  <a:cubicBezTo>
                    <a:pt x="1286510" y="461010"/>
                    <a:pt x="1280160" y="445770"/>
                    <a:pt x="1272540" y="431800"/>
                  </a:cubicBezTo>
                  <a:lnTo>
                    <a:pt x="1272540" y="430530"/>
                  </a:lnTo>
                  <a:cubicBezTo>
                    <a:pt x="1266190" y="416560"/>
                    <a:pt x="1258570" y="402590"/>
                    <a:pt x="1250950" y="389890"/>
                  </a:cubicBezTo>
                  <a:lnTo>
                    <a:pt x="1250950" y="388620"/>
                  </a:lnTo>
                  <a:cubicBezTo>
                    <a:pt x="1243330" y="374650"/>
                    <a:pt x="1235710" y="361950"/>
                    <a:pt x="1228090" y="349250"/>
                  </a:cubicBezTo>
                  <a:cubicBezTo>
                    <a:pt x="1220470" y="336550"/>
                    <a:pt x="1212850" y="323850"/>
                    <a:pt x="1203960" y="311150"/>
                  </a:cubicBezTo>
                  <a:cubicBezTo>
                    <a:pt x="1078230" y="121920"/>
                    <a:pt x="908050" y="3810"/>
                    <a:pt x="718820" y="0"/>
                  </a:cubicBezTo>
                  <a:lnTo>
                    <a:pt x="709930" y="0"/>
                  </a:lnTo>
                  <a:cubicBezTo>
                    <a:pt x="317500" y="0"/>
                    <a:pt x="0" y="496570"/>
                    <a:pt x="0" y="1108710"/>
                  </a:cubicBezTo>
                  <a:cubicBezTo>
                    <a:pt x="0" y="1720850"/>
                    <a:pt x="317500" y="2217420"/>
                    <a:pt x="709930" y="2217420"/>
                  </a:cubicBezTo>
                  <a:lnTo>
                    <a:pt x="718820" y="2217420"/>
                  </a:lnTo>
                  <a:cubicBezTo>
                    <a:pt x="1107440" y="2209800"/>
                    <a:pt x="1419860" y="1717040"/>
                    <a:pt x="1419860" y="1109980"/>
                  </a:cubicBezTo>
                  <a:cubicBezTo>
                    <a:pt x="1421130" y="951230"/>
                    <a:pt x="1399540" y="801370"/>
                    <a:pt x="1361440" y="665480"/>
                  </a:cubicBezTo>
                  <a:close/>
                </a:path>
              </a:pathLst>
            </a:custGeom>
            <a:solidFill>
              <a:srgbClr val="FFD8DA"/>
            </a:solidFill>
          </p:spPr>
        </p:sp>
      </p:grpSp>
      <p:grpSp>
        <p:nvGrpSpPr>
          <p:cNvPr id="5" name="Group 5"/>
          <p:cNvGrpSpPr/>
          <p:nvPr/>
        </p:nvGrpSpPr>
        <p:grpSpPr>
          <a:xfrm rot="-5400000">
            <a:off x="611239" y="6997903"/>
            <a:ext cx="1196340" cy="361419"/>
            <a:chOff x="0" y="0"/>
            <a:chExt cx="7335724" cy="2216150"/>
          </a:xfrm>
        </p:grpSpPr>
        <p:sp>
          <p:nvSpPr>
            <p:cNvPr id="6" name="Freeform 6"/>
            <p:cNvSpPr/>
            <p:nvPr/>
          </p:nvSpPr>
          <p:spPr>
            <a:xfrm>
              <a:off x="689610" y="0"/>
              <a:ext cx="6647384" cy="2216150"/>
            </a:xfrm>
            <a:custGeom>
              <a:avLst/>
              <a:gdLst/>
              <a:ahLst/>
              <a:cxnLst/>
              <a:rect l="l" t="t" r="r" b="b"/>
              <a:pathLst>
                <a:path w="6647384" h="2216150">
                  <a:moveTo>
                    <a:pt x="5932621" y="0"/>
                  </a:moveTo>
                  <a:lnTo>
                    <a:pt x="20320" y="0"/>
                  </a:lnTo>
                  <a:lnTo>
                    <a:pt x="0" y="0"/>
                  </a:lnTo>
                  <a:lnTo>
                    <a:pt x="0" y="2216150"/>
                  </a:lnTo>
                  <a:lnTo>
                    <a:pt x="20320" y="2216150"/>
                  </a:lnTo>
                  <a:lnTo>
                    <a:pt x="5931053" y="2213610"/>
                  </a:lnTo>
                  <a:cubicBezTo>
                    <a:pt x="6328614" y="2213610"/>
                    <a:pt x="6646114" y="1717040"/>
                    <a:pt x="6646114" y="1104900"/>
                  </a:cubicBezTo>
                  <a:cubicBezTo>
                    <a:pt x="6647384" y="496570"/>
                    <a:pt x="6329884" y="0"/>
                    <a:pt x="5932621" y="0"/>
                  </a:cubicBezTo>
                  <a:lnTo>
                    <a:pt x="5932621" y="0"/>
                  </a:lnTo>
                  <a:close/>
                  <a:moveTo>
                    <a:pt x="730250" y="1107440"/>
                  </a:moveTo>
                  <a:lnTo>
                    <a:pt x="730250" y="1102360"/>
                  </a:lnTo>
                  <a:lnTo>
                    <a:pt x="730250" y="1107440"/>
                  </a:lnTo>
                  <a:close/>
                </a:path>
              </a:pathLst>
            </a:custGeom>
            <a:solidFill>
              <a:srgbClr val="FFD8DA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421130" cy="2217420"/>
            </a:xfrm>
            <a:custGeom>
              <a:avLst/>
              <a:gdLst/>
              <a:ahLst/>
              <a:cxnLst/>
              <a:rect l="l" t="t" r="r" b="b"/>
              <a:pathLst>
                <a:path w="1421130" h="2217420">
                  <a:moveTo>
                    <a:pt x="1361440" y="665480"/>
                  </a:moveTo>
                  <a:lnTo>
                    <a:pt x="1346200" y="615950"/>
                  </a:lnTo>
                  <a:cubicBezTo>
                    <a:pt x="1341120" y="599440"/>
                    <a:pt x="1336040" y="584200"/>
                    <a:pt x="1329690" y="568960"/>
                  </a:cubicBezTo>
                  <a:lnTo>
                    <a:pt x="1329690" y="567690"/>
                  </a:lnTo>
                  <a:cubicBezTo>
                    <a:pt x="1324610" y="552450"/>
                    <a:pt x="1318260" y="537210"/>
                    <a:pt x="1311910" y="521970"/>
                  </a:cubicBezTo>
                  <a:lnTo>
                    <a:pt x="1311910" y="520700"/>
                  </a:lnTo>
                  <a:cubicBezTo>
                    <a:pt x="1305560" y="505460"/>
                    <a:pt x="1299210" y="491490"/>
                    <a:pt x="1292860" y="476250"/>
                  </a:cubicBezTo>
                  <a:lnTo>
                    <a:pt x="1292860" y="474980"/>
                  </a:lnTo>
                  <a:cubicBezTo>
                    <a:pt x="1286510" y="461010"/>
                    <a:pt x="1280160" y="445770"/>
                    <a:pt x="1272540" y="431800"/>
                  </a:cubicBezTo>
                  <a:lnTo>
                    <a:pt x="1272540" y="430530"/>
                  </a:lnTo>
                  <a:cubicBezTo>
                    <a:pt x="1266190" y="416560"/>
                    <a:pt x="1258570" y="402590"/>
                    <a:pt x="1250950" y="389890"/>
                  </a:cubicBezTo>
                  <a:lnTo>
                    <a:pt x="1250950" y="388620"/>
                  </a:lnTo>
                  <a:cubicBezTo>
                    <a:pt x="1243330" y="374650"/>
                    <a:pt x="1235710" y="361950"/>
                    <a:pt x="1228090" y="349250"/>
                  </a:cubicBezTo>
                  <a:cubicBezTo>
                    <a:pt x="1220470" y="336550"/>
                    <a:pt x="1212850" y="323850"/>
                    <a:pt x="1203960" y="311150"/>
                  </a:cubicBezTo>
                  <a:cubicBezTo>
                    <a:pt x="1078230" y="121920"/>
                    <a:pt x="908050" y="3810"/>
                    <a:pt x="718820" y="0"/>
                  </a:cubicBezTo>
                  <a:lnTo>
                    <a:pt x="709930" y="0"/>
                  </a:lnTo>
                  <a:cubicBezTo>
                    <a:pt x="317500" y="0"/>
                    <a:pt x="0" y="496570"/>
                    <a:pt x="0" y="1108710"/>
                  </a:cubicBezTo>
                  <a:cubicBezTo>
                    <a:pt x="0" y="1720850"/>
                    <a:pt x="317500" y="2217420"/>
                    <a:pt x="709930" y="2217420"/>
                  </a:cubicBezTo>
                  <a:lnTo>
                    <a:pt x="718820" y="2217420"/>
                  </a:lnTo>
                  <a:cubicBezTo>
                    <a:pt x="1107440" y="2209800"/>
                    <a:pt x="1419860" y="1717040"/>
                    <a:pt x="1419860" y="1109980"/>
                  </a:cubicBezTo>
                  <a:cubicBezTo>
                    <a:pt x="1421130" y="951230"/>
                    <a:pt x="1399540" y="801370"/>
                    <a:pt x="1361440" y="665480"/>
                  </a:cubicBezTo>
                  <a:close/>
                </a:path>
              </a:pathLst>
            </a:custGeom>
            <a:solidFill>
              <a:srgbClr val="FFD8D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15600" y="-472026"/>
            <a:ext cx="11231052" cy="11231052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79398" y="1716327"/>
            <a:ext cx="6854374" cy="6854347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24456" b="-24456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2376868"/>
            <a:ext cx="873681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2E14F6"/>
                </a:solidFill>
                <a:latin typeface="Solway Bold"/>
              </a:rPr>
              <a:t>M. Yahya Harahap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754587" y="7271133"/>
            <a:ext cx="2021860" cy="25990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168107">
            <a:off x="7462802" y="-368542"/>
            <a:ext cx="3362397" cy="376739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752521" y="3848100"/>
            <a:ext cx="7289173" cy="521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 err="1">
                <a:solidFill>
                  <a:srgbClr val="2E14F6"/>
                </a:solidFill>
                <a:latin typeface="DM Sans"/>
              </a:rPr>
              <a:t>Pembuktian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adalah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ketentuan-ketentuan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yang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berisi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penggarisan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dan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pedoman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tentang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cara-cara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yang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dibenarkan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undang-undang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membuktikan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kesalahan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yang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didakwakan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kepada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terdakwa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.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Pembuktian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juga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merupakan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ketentuan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yang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mengatur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alat-alat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bukti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yang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dibenarkan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undang-undang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dan boleh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dipergunakan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hakim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membuktikan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kesalahan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yang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didakwakan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01689" y="5231753"/>
            <a:ext cx="1615440" cy="361419"/>
            <a:chOff x="0" y="0"/>
            <a:chExt cx="9905563" cy="2216150"/>
          </a:xfrm>
        </p:grpSpPr>
        <p:sp>
          <p:nvSpPr>
            <p:cNvPr id="3" name="Freeform 3"/>
            <p:cNvSpPr/>
            <p:nvPr/>
          </p:nvSpPr>
          <p:spPr>
            <a:xfrm>
              <a:off x="689610" y="0"/>
              <a:ext cx="9217223" cy="2216150"/>
            </a:xfrm>
            <a:custGeom>
              <a:avLst/>
              <a:gdLst/>
              <a:ahLst/>
              <a:cxnLst/>
              <a:rect l="l" t="t" r="r" b="b"/>
              <a:pathLst>
                <a:path w="9217223" h="2216150">
                  <a:moveTo>
                    <a:pt x="8489859" y="0"/>
                  </a:moveTo>
                  <a:lnTo>
                    <a:pt x="20320" y="0"/>
                  </a:lnTo>
                  <a:lnTo>
                    <a:pt x="0" y="0"/>
                  </a:lnTo>
                  <a:lnTo>
                    <a:pt x="0" y="2216150"/>
                  </a:lnTo>
                  <a:lnTo>
                    <a:pt x="20320" y="2216150"/>
                  </a:lnTo>
                  <a:lnTo>
                    <a:pt x="8487517" y="2213610"/>
                  </a:lnTo>
                  <a:cubicBezTo>
                    <a:pt x="8898454" y="2213610"/>
                    <a:pt x="9215954" y="1717040"/>
                    <a:pt x="9215954" y="1104900"/>
                  </a:cubicBezTo>
                  <a:cubicBezTo>
                    <a:pt x="9217223" y="496570"/>
                    <a:pt x="8899723" y="0"/>
                    <a:pt x="8489859" y="0"/>
                  </a:cubicBezTo>
                  <a:lnTo>
                    <a:pt x="8489859" y="0"/>
                  </a:lnTo>
                  <a:close/>
                  <a:moveTo>
                    <a:pt x="730250" y="1107440"/>
                  </a:moveTo>
                  <a:lnTo>
                    <a:pt x="730250" y="1102360"/>
                  </a:lnTo>
                  <a:lnTo>
                    <a:pt x="730250" y="1107440"/>
                  </a:lnTo>
                  <a:close/>
                </a:path>
              </a:pathLst>
            </a:custGeom>
            <a:solidFill>
              <a:srgbClr val="FFD8D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21130" cy="2217420"/>
            </a:xfrm>
            <a:custGeom>
              <a:avLst/>
              <a:gdLst/>
              <a:ahLst/>
              <a:cxnLst/>
              <a:rect l="l" t="t" r="r" b="b"/>
              <a:pathLst>
                <a:path w="1421130" h="2217420">
                  <a:moveTo>
                    <a:pt x="1361440" y="665480"/>
                  </a:moveTo>
                  <a:lnTo>
                    <a:pt x="1346200" y="615950"/>
                  </a:lnTo>
                  <a:cubicBezTo>
                    <a:pt x="1341120" y="599440"/>
                    <a:pt x="1336040" y="584200"/>
                    <a:pt x="1329690" y="568960"/>
                  </a:cubicBezTo>
                  <a:lnTo>
                    <a:pt x="1329690" y="567690"/>
                  </a:lnTo>
                  <a:cubicBezTo>
                    <a:pt x="1324610" y="552450"/>
                    <a:pt x="1318260" y="537210"/>
                    <a:pt x="1311910" y="521970"/>
                  </a:cubicBezTo>
                  <a:lnTo>
                    <a:pt x="1311910" y="520700"/>
                  </a:lnTo>
                  <a:cubicBezTo>
                    <a:pt x="1305560" y="505460"/>
                    <a:pt x="1299210" y="491490"/>
                    <a:pt x="1292860" y="476250"/>
                  </a:cubicBezTo>
                  <a:lnTo>
                    <a:pt x="1292860" y="474980"/>
                  </a:lnTo>
                  <a:cubicBezTo>
                    <a:pt x="1286510" y="461010"/>
                    <a:pt x="1280160" y="445770"/>
                    <a:pt x="1272540" y="431800"/>
                  </a:cubicBezTo>
                  <a:lnTo>
                    <a:pt x="1272540" y="430530"/>
                  </a:lnTo>
                  <a:cubicBezTo>
                    <a:pt x="1266190" y="416560"/>
                    <a:pt x="1258570" y="402590"/>
                    <a:pt x="1250950" y="389890"/>
                  </a:cubicBezTo>
                  <a:lnTo>
                    <a:pt x="1250950" y="388620"/>
                  </a:lnTo>
                  <a:cubicBezTo>
                    <a:pt x="1243330" y="374650"/>
                    <a:pt x="1235710" y="361950"/>
                    <a:pt x="1228090" y="349250"/>
                  </a:cubicBezTo>
                  <a:cubicBezTo>
                    <a:pt x="1220470" y="336550"/>
                    <a:pt x="1212850" y="323850"/>
                    <a:pt x="1203960" y="311150"/>
                  </a:cubicBezTo>
                  <a:cubicBezTo>
                    <a:pt x="1078230" y="121920"/>
                    <a:pt x="908050" y="3810"/>
                    <a:pt x="718820" y="0"/>
                  </a:cubicBezTo>
                  <a:lnTo>
                    <a:pt x="709930" y="0"/>
                  </a:lnTo>
                  <a:cubicBezTo>
                    <a:pt x="317500" y="0"/>
                    <a:pt x="0" y="496570"/>
                    <a:pt x="0" y="1108710"/>
                  </a:cubicBezTo>
                  <a:cubicBezTo>
                    <a:pt x="0" y="1720850"/>
                    <a:pt x="317500" y="2217420"/>
                    <a:pt x="709930" y="2217420"/>
                  </a:cubicBezTo>
                  <a:lnTo>
                    <a:pt x="718820" y="2217420"/>
                  </a:lnTo>
                  <a:cubicBezTo>
                    <a:pt x="1107440" y="2209800"/>
                    <a:pt x="1419860" y="1717040"/>
                    <a:pt x="1419860" y="1109980"/>
                  </a:cubicBezTo>
                  <a:cubicBezTo>
                    <a:pt x="1421130" y="951230"/>
                    <a:pt x="1399540" y="801370"/>
                    <a:pt x="1361440" y="665480"/>
                  </a:cubicBezTo>
                  <a:close/>
                </a:path>
              </a:pathLst>
            </a:custGeom>
            <a:solidFill>
              <a:srgbClr val="FFD8DA"/>
            </a:solidFill>
          </p:spPr>
        </p:sp>
      </p:grpSp>
      <p:grpSp>
        <p:nvGrpSpPr>
          <p:cNvPr id="5" name="Group 5"/>
          <p:cNvGrpSpPr/>
          <p:nvPr/>
        </p:nvGrpSpPr>
        <p:grpSpPr>
          <a:xfrm rot="-5400000">
            <a:off x="611239" y="6997903"/>
            <a:ext cx="1196340" cy="361419"/>
            <a:chOff x="0" y="0"/>
            <a:chExt cx="7335724" cy="2216150"/>
          </a:xfrm>
        </p:grpSpPr>
        <p:sp>
          <p:nvSpPr>
            <p:cNvPr id="6" name="Freeform 6"/>
            <p:cNvSpPr/>
            <p:nvPr/>
          </p:nvSpPr>
          <p:spPr>
            <a:xfrm>
              <a:off x="689610" y="0"/>
              <a:ext cx="6647384" cy="2216150"/>
            </a:xfrm>
            <a:custGeom>
              <a:avLst/>
              <a:gdLst/>
              <a:ahLst/>
              <a:cxnLst/>
              <a:rect l="l" t="t" r="r" b="b"/>
              <a:pathLst>
                <a:path w="6647384" h="2216150">
                  <a:moveTo>
                    <a:pt x="5932621" y="0"/>
                  </a:moveTo>
                  <a:lnTo>
                    <a:pt x="20320" y="0"/>
                  </a:lnTo>
                  <a:lnTo>
                    <a:pt x="0" y="0"/>
                  </a:lnTo>
                  <a:lnTo>
                    <a:pt x="0" y="2216150"/>
                  </a:lnTo>
                  <a:lnTo>
                    <a:pt x="20320" y="2216150"/>
                  </a:lnTo>
                  <a:lnTo>
                    <a:pt x="5931053" y="2213610"/>
                  </a:lnTo>
                  <a:cubicBezTo>
                    <a:pt x="6328614" y="2213610"/>
                    <a:pt x="6646114" y="1717040"/>
                    <a:pt x="6646114" y="1104900"/>
                  </a:cubicBezTo>
                  <a:cubicBezTo>
                    <a:pt x="6647384" y="496570"/>
                    <a:pt x="6329884" y="0"/>
                    <a:pt x="5932621" y="0"/>
                  </a:cubicBezTo>
                  <a:lnTo>
                    <a:pt x="5932621" y="0"/>
                  </a:lnTo>
                  <a:close/>
                  <a:moveTo>
                    <a:pt x="730250" y="1107440"/>
                  </a:moveTo>
                  <a:lnTo>
                    <a:pt x="730250" y="1102360"/>
                  </a:lnTo>
                  <a:lnTo>
                    <a:pt x="730250" y="1107440"/>
                  </a:lnTo>
                  <a:close/>
                </a:path>
              </a:pathLst>
            </a:custGeom>
            <a:solidFill>
              <a:srgbClr val="FFD8DA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421130" cy="2217420"/>
            </a:xfrm>
            <a:custGeom>
              <a:avLst/>
              <a:gdLst/>
              <a:ahLst/>
              <a:cxnLst/>
              <a:rect l="l" t="t" r="r" b="b"/>
              <a:pathLst>
                <a:path w="1421130" h="2217420">
                  <a:moveTo>
                    <a:pt x="1361440" y="665480"/>
                  </a:moveTo>
                  <a:lnTo>
                    <a:pt x="1346200" y="615950"/>
                  </a:lnTo>
                  <a:cubicBezTo>
                    <a:pt x="1341120" y="599440"/>
                    <a:pt x="1336040" y="584200"/>
                    <a:pt x="1329690" y="568960"/>
                  </a:cubicBezTo>
                  <a:lnTo>
                    <a:pt x="1329690" y="567690"/>
                  </a:lnTo>
                  <a:cubicBezTo>
                    <a:pt x="1324610" y="552450"/>
                    <a:pt x="1318260" y="537210"/>
                    <a:pt x="1311910" y="521970"/>
                  </a:cubicBezTo>
                  <a:lnTo>
                    <a:pt x="1311910" y="520700"/>
                  </a:lnTo>
                  <a:cubicBezTo>
                    <a:pt x="1305560" y="505460"/>
                    <a:pt x="1299210" y="491490"/>
                    <a:pt x="1292860" y="476250"/>
                  </a:cubicBezTo>
                  <a:lnTo>
                    <a:pt x="1292860" y="474980"/>
                  </a:lnTo>
                  <a:cubicBezTo>
                    <a:pt x="1286510" y="461010"/>
                    <a:pt x="1280160" y="445770"/>
                    <a:pt x="1272540" y="431800"/>
                  </a:cubicBezTo>
                  <a:lnTo>
                    <a:pt x="1272540" y="430530"/>
                  </a:lnTo>
                  <a:cubicBezTo>
                    <a:pt x="1266190" y="416560"/>
                    <a:pt x="1258570" y="402590"/>
                    <a:pt x="1250950" y="389890"/>
                  </a:cubicBezTo>
                  <a:lnTo>
                    <a:pt x="1250950" y="388620"/>
                  </a:lnTo>
                  <a:cubicBezTo>
                    <a:pt x="1243330" y="374650"/>
                    <a:pt x="1235710" y="361950"/>
                    <a:pt x="1228090" y="349250"/>
                  </a:cubicBezTo>
                  <a:cubicBezTo>
                    <a:pt x="1220470" y="336550"/>
                    <a:pt x="1212850" y="323850"/>
                    <a:pt x="1203960" y="311150"/>
                  </a:cubicBezTo>
                  <a:cubicBezTo>
                    <a:pt x="1078230" y="121920"/>
                    <a:pt x="908050" y="3810"/>
                    <a:pt x="718820" y="0"/>
                  </a:cubicBezTo>
                  <a:lnTo>
                    <a:pt x="709930" y="0"/>
                  </a:lnTo>
                  <a:cubicBezTo>
                    <a:pt x="317500" y="0"/>
                    <a:pt x="0" y="496570"/>
                    <a:pt x="0" y="1108710"/>
                  </a:cubicBezTo>
                  <a:cubicBezTo>
                    <a:pt x="0" y="1720850"/>
                    <a:pt x="317500" y="2217420"/>
                    <a:pt x="709930" y="2217420"/>
                  </a:cubicBezTo>
                  <a:lnTo>
                    <a:pt x="718820" y="2217420"/>
                  </a:lnTo>
                  <a:cubicBezTo>
                    <a:pt x="1107440" y="2209800"/>
                    <a:pt x="1419860" y="1717040"/>
                    <a:pt x="1419860" y="1109980"/>
                  </a:cubicBezTo>
                  <a:cubicBezTo>
                    <a:pt x="1421130" y="951230"/>
                    <a:pt x="1399540" y="801370"/>
                    <a:pt x="1361440" y="665480"/>
                  </a:cubicBezTo>
                  <a:close/>
                </a:path>
              </a:pathLst>
            </a:custGeom>
            <a:solidFill>
              <a:srgbClr val="FFD8D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15600" y="-472026"/>
            <a:ext cx="11231052" cy="1123105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60009" y="3015867"/>
            <a:ext cx="873681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Solway Bold"/>
                <a:ea typeface="+mn-ea"/>
                <a:cs typeface="+mn-cs"/>
              </a:rPr>
              <a:t>Andi Hamzah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754587" y="7271133"/>
            <a:ext cx="2021860" cy="25990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68107">
            <a:off x="7462802" y="-368542"/>
            <a:ext cx="3362397" cy="376739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585715" y="4853962"/>
            <a:ext cx="7289173" cy="159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Pembuktian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tentang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benar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tidaknya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terdakwa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melakukan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perbuatan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yang </a:t>
            </a:r>
            <a:r>
              <a:rPr kumimoji="0" lang="en-US" sz="2999" b="0" i="0" u="none" strike="noStrike" kern="1200" cap="none" spc="0" normalizeH="0" baseline="0" noProof="0" dirty="0" err="1">
                <a:ln>
                  <a:noFill/>
                </a:ln>
                <a:solidFill>
                  <a:srgbClr val="2E14F6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didakwakan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.</a:t>
            </a:r>
            <a:endParaRPr kumimoji="0" lang="en-US" sz="2999" b="0" i="0" u="none" strike="noStrike" kern="1200" cap="none" spc="0" normalizeH="0" baseline="0" noProof="0" dirty="0">
              <a:ln>
                <a:noFill/>
              </a:ln>
              <a:solidFill>
                <a:srgbClr val="2E14F6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E0DB8-782E-F72A-3F3B-A54367DAC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403" y="1863445"/>
            <a:ext cx="4560373" cy="6560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979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01689" y="5231753"/>
            <a:ext cx="1615440" cy="361419"/>
            <a:chOff x="0" y="0"/>
            <a:chExt cx="9905563" cy="2216150"/>
          </a:xfrm>
        </p:grpSpPr>
        <p:sp>
          <p:nvSpPr>
            <p:cNvPr id="3" name="Freeform 3"/>
            <p:cNvSpPr/>
            <p:nvPr/>
          </p:nvSpPr>
          <p:spPr>
            <a:xfrm>
              <a:off x="689610" y="0"/>
              <a:ext cx="9217223" cy="2216150"/>
            </a:xfrm>
            <a:custGeom>
              <a:avLst/>
              <a:gdLst/>
              <a:ahLst/>
              <a:cxnLst/>
              <a:rect l="l" t="t" r="r" b="b"/>
              <a:pathLst>
                <a:path w="9217223" h="2216150">
                  <a:moveTo>
                    <a:pt x="8489859" y="0"/>
                  </a:moveTo>
                  <a:lnTo>
                    <a:pt x="20320" y="0"/>
                  </a:lnTo>
                  <a:lnTo>
                    <a:pt x="0" y="0"/>
                  </a:lnTo>
                  <a:lnTo>
                    <a:pt x="0" y="2216150"/>
                  </a:lnTo>
                  <a:lnTo>
                    <a:pt x="20320" y="2216150"/>
                  </a:lnTo>
                  <a:lnTo>
                    <a:pt x="8487517" y="2213610"/>
                  </a:lnTo>
                  <a:cubicBezTo>
                    <a:pt x="8898454" y="2213610"/>
                    <a:pt x="9215954" y="1717040"/>
                    <a:pt x="9215954" y="1104900"/>
                  </a:cubicBezTo>
                  <a:cubicBezTo>
                    <a:pt x="9217223" y="496570"/>
                    <a:pt x="8899723" y="0"/>
                    <a:pt x="8489859" y="0"/>
                  </a:cubicBezTo>
                  <a:lnTo>
                    <a:pt x="8489859" y="0"/>
                  </a:lnTo>
                  <a:close/>
                  <a:moveTo>
                    <a:pt x="730250" y="1107440"/>
                  </a:moveTo>
                  <a:lnTo>
                    <a:pt x="730250" y="1102360"/>
                  </a:lnTo>
                  <a:lnTo>
                    <a:pt x="730250" y="1107440"/>
                  </a:lnTo>
                  <a:close/>
                </a:path>
              </a:pathLst>
            </a:custGeom>
            <a:solidFill>
              <a:srgbClr val="FFD8D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21130" cy="2217420"/>
            </a:xfrm>
            <a:custGeom>
              <a:avLst/>
              <a:gdLst/>
              <a:ahLst/>
              <a:cxnLst/>
              <a:rect l="l" t="t" r="r" b="b"/>
              <a:pathLst>
                <a:path w="1421130" h="2217420">
                  <a:moveTo>
                    <a:pt x="1361440" y="665480"/>
                  </a:moveTo>
                  <a:lnTo>
                    <a:pt x="1346200" y="615950"/>
                  </a:lnTo>
                  <a:cubicBezTo>
                    <a:pt x="1341120" y="599440"/>
                    <a:pt x="1336040" y="584200"/>
                    <a:pt x="1329690" y="568960"/>
                  </a:cubicBezTo>
                  <a:lnTo>
                    <a:pt x="1329690" y="567690"/>
                  </a:lnTo>
                  <a:cubicBezTo>
                    <a:pt x="1324610" y="552450"/>
                    <a:pt x="1318260" y="537210"/>
                    <a:pt x="1311910" y="521970"/>
                  </a:cubicBezTo>
                  <a:lnTo>
                    <a:pt x="1311910" y="520700"/>
                  </a:lnTo>
                  <a:cubicBezTo>
                    <a:pt x="1305560" y="505460"/>
                    <a:pt x="1299210" y="491490"/>
                    <a:pt x="1292860" y="476250"/>
                  </a:cubicBezTo>
                  <a:lnTo>
                    <a:pt x="1292860" y="474980"/>
                  </a:lnTo>
                  <a:cubicBezTo>
                    <a:pt x="1286510" y="461010"/>
                    <a:pt x="1280160" y="445770"/>
                    <a:pt x="1272540" y="431800"/>
                  </a:cubicBezTo>
                  <a:lnTo>
                    <a:pt x="1272540" y="430530"/>
                  </a:lnTo>
                  <a:cubicBezTo>
                    <a:pt x="1266190" y="416560"/>
                    <a:pt x="1258570" y="402590"/>
                    <a:pt x="1250950" y="389890"/>
                  </a:cubicBezTo>
                  <a:lnTo>
                    <a:pt x="1250950" y="388620"/>
                  </a:lnTo>
                  <a:cubicBezTo>
                    <a:pt x="1243330" y="374650"/>
                    <a:pt x="1235710" y="361950"/>
                    <a:pt x="1228090" y="349250"/>
                  </a:cubicBezTo>
                  <a:cubicBezTo>
                    <a:pt x="1220470" y="336550"/>
                    <a:pt x="1212850" y="323850"/>
                    <a:pt x="1203960" y="311150"/>
                  </a:cubicBezTo>
                  <a:cubicBezTo>
                    <a:pt x="1078230" y="121920"/>
                    <a:pt x="908050" y="3810"/>
                    <a:pt x="718820" y="0"/>
                  </a:cubicBezTo>
                  <a:lnTo>
                    <a:pt x="709930" y="0"/>
                  </a:lnTo>
                  <a:cubicBezTo>
                    <a:pt x="317500" y="0"/>
                    <a:pt x="0" y="496570"/>
                    <a:pt x="0" y="1108710"/>
                  </a:cubicBezTo>
                  <a:cubicBezTo>
                    <a:pt x="0" y="1720850"/>
                    <a:pt x="317500" y="2217420"/>
                    <a:pt x="709930" y="2217420"/>
                  </a:cubicBezTo>
                  <a:lnTo>
                    <a:pt x="718820" y="2217420"/>
                  </a:lnTo>
                  <a:cubicBezTo>
                    <a:pt x="1107440" y="2209800"/>
                    <a:pt x="1419860" y="1717040"/>
                    <a:pt x="1419860" y="1109980"/>
                  </a:cubicBezTo>
                  <a:cubicBezTo>
                    <a:pt x="1421130" y="951230"/>
                    <a:pt x="1399540" y="801370"/>
                    <a:pt x="1361440" y="665480"/>
                  </a:cubicBezTo>
                  <a:close/>
                </a:path>
              </a:pathLst>
            </a:custGeom>
            <a:solidFill>
              <a:srgbClr val="FFD8DA"/>
            </a:solidFill>
          </p:spPr>
        </p:sp>
      </p:grpSp>
      <p:grpSp>
        <p:nvGrpSpPr>
          <p:cNvPr id="5" name="Group 5"/>
          <p:cNvGrpSpPr/>
          <p:nvPr/>
        </p:nvGrpSpPr>
        <p:grpSpPr>
          <a:xfrm rot="-5400000">
            <a:off x="611239" y="6997903"/>
            <a:ext cx="1196340" cy="361419"/>
            <a:chOff x="0" y="0"/>
            <a:chExt cx="7335724" cy="2216150"/>
          </a:xfrm>
        </p:grpSpPr>
        <p:sp>
          <p:nvSpPr>
            <p:cNvPr id="6" name="Freeform 6"/>
            <p:cNvSpPr/>
            <p:nvPr/>
          </p:nvSpPr>
          <p:spPr>
            <a:xfrm>
              <a:off x="689610" y="0"/>
              <a:ext cx="6647384" cy="2216150"/>
            </a:xfrm>
            <a:custGeom>
              <a:avLst/>
              <a:gdLst/>
              <a:ahLst/>
              <a:cxnLst/>
              <a:rect l="l" t="t" r="r" b="b"/>
              <a:pathLst>
                <a:path w="6647384" h="2216150">
                  <a:moveTo>
                    <a:pt x="5932621" y="0"/>
                  </a:moveTo>
                  <a:lnTo>
                    <a:pt x="20320" y="0"/>
                  </a:lnTo>
                  <a:lnTo>
                    <a:pt x="0" y="0"/>
                  </a:lnTo>
                  <a:lnTo>
                    <a:pt x="0" y="2216150"/>
                  </a:lnTo>
                  <a:lnTo>
                    <a:pt x="20320" y="2216150"/>
                  </a:lnTo>
                  <a:lnTo>
                    <a:pt x="5931053" y="2213610"/>
                  </a:lnTo>
                  <a:cubicBezTo>
                    <a:pt x="6328614" y="2213610"/>
                    <a:pt x="6646114" y="1717040"/>
                    <a:pt x="6646114" y="1104900"/>
                  </a:cubicBezTo>
                  <a:cubicBezTo>
                    <a:pt x="6647384" y="496570"/>
                    <a:pt x="6329884" y="0"/>
                    <a:pt x="5932621" y="0"/>
                  </a:cubicBezTo>
                  <a:lnTo>
                    <a:pt x="5932621" y="0"/>
                  </a:lnTo>
                  <a:close/>
                  <a:moveTo>
                    <a:pt x="730250" y="1107440"/>
                  </a:moveTo>
                  <a:lnTo>
                    <a:pt x="730250" y="1102360"/>
                  </a:lnTo>
                  <a:lnTo>
                    <a:pt x="730250" y="1107440"/>
                  </a:lnTo>
                  <a:close/>
                </a:path>
              </a:pathLst>
            </a:custGeom>
            <a:solidFill>
              <a:srgbClr val="FFD8DA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421130" cy="2217420"/>
            </a:xfrm>
            <a:custGeom>
              <a:avLst/>
              <a:gdLst/>
              <a:ahLst/>
              <a:cxnLst/>
              <a:rect l="l" t="t" r="r" b="b"/>
              <a:pathLst>
                <a:path w="1421130" h="2217420">
                  <a:moveTo>
                    <a:pt x="1361440" y="665480"/>
                  </a:moveTo>
                  <a:lnTo>
                    <a:pt x="1346200" y="615950"/>
                  </a:lnTo>
                  <a:cubicBezTo>
                    <a:pt x="1341120" y="599440"/>
                    <a:pt x="1336040" y="584200"/>
                    <a:pt x="1329690" y="568960"/>
                  </a:cubicBezTo>
                  <a:lnTo>
                    <a:pt x="1329690" y="567690"/>
                  </a:lnTo>
                  <a:cubicBezTo>
                    <a:pt x="1324610" y="552450"/>
                    <a:pt x="1318260" y="537210"/>
                    <a:pt x="1311910" y="521970"/>
                  </a:cubicBezTo>
                  <a:lnTo>
                    <a:pt x="1311910" y="520700"/>
                  </a:lnTo>
                  <a:cubicBezTo>
                    <a:pt x="1305560" y="505460"/>
                    <a:pt x="1299210" y="491490"/>
                    <a:pt x="1292860" y="476250"/>
                  </a:cubicBezTo>
                  <a:lnTo>
                    <a:pt x="1292860" y="474980"/>
                  </a:lnTo>
                  <a:cubicBezTo>
                    <a:pt x="1286510" y="461010"/>
                    <a:pt x="1280160" y="445770"/>
                    <a:pt x="1272540" y="431800"/>
                  </a:cubicBezTo>
                  <a:lnTo>
                    <a:pt x="1272540" y="430530"/>
                  </a:lnTo>
                  <a:cubicBezTo>
                    <a:pt x="1266190" y="416560"/>
                    <a:pt x="1258570" y="402590"/>
                    <a:pt x="1250950" y="389890"/>
                  </a:cubicBezTo>
                  <a:lnTo>
                    <a:pt x="1250950" y="388620"/>
                  </a:lnTo>
                  <a:cubicBezTo>
                    <a:pt x="1243330" y="374650"/>
                    <a:pt x="1235710" y="361950"/>
                    <a:pt x="1228090" y="349250"/>
                  </a:cubicBezTo>
                  <a:cubicBezTo>
                    <a:pt x="1220470" y="336550"/>
                    <a:pt x="1212850" y="323850"/>
                    <a:pt x="1203960" y="311150"/>
                  </a:cubicBezTo>
                  <a:cubicBezTo>
                    <a:pt x="1078230" y="121920"/>
                    <a:pt x="908050" y="3810"/>
                    <a:pt x="718820" y="0"/>
                  </a:cubicBezTo>
                  <a:lnTo>
                    <a:pt x="709930" y="0"/>
                  </a:lnTo>
                  <a:cubicBezTo>
                    <a:pt x="317500" y="0"/>
                    <a:pt x="0" y="496570"/>
                    <a:pt x="0" y="1108710"/>
                  </a:cubicBezTo>
                  <a:cubicBezTo>
                    <a:pt x="0" y="1720850"/>
                    <a:pt x="317500" y="2217420"/>
                    <a:pt x="709930" y="2217420"/>
                  </a:cubicBezTo>
                  <a:lnTo>
                    <a:pt x="718820" y="2217420"/>
                  </a:lnTo>
                  <a:cubicBezTo>
                    <a:pt x="1107440" y="2209800"/>
                    <a:pt x="1419860" y="1717040"/>
                    <a:pt x="1419860" y="1109980"/>
                  </a:cubicBezTo>
                  <a:cubicBezTo>
                    <a:pt x="1421130" y="951230"/>
                    <a:pt x="1399540" y="801370"/>
                    <a:pt x="1361440" y="665480"/>
                  </a:cubicBezTo>
                  <a:close/>
                </a:path>
              </a:pathLst>
            </a:custGeom>
            <a:solidFill>
              <a:srgbClr val="FFD8D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87658" y="-472026"/>
            <a:ext cx="11231052" cy="11231052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404926" y="1569068"/>
            <a:ext cx="6854374" cy="6854347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2376868"/>
            <a:ext cx="772588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2E14F6"/>
                </a:solidFill>
                <a:latin typeface="Solway Bold"/>
              </a:rPr>
              <a:t>Darwin Prinst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754587" y="7271133"/>
            <a:ext cx="2021860" cy="25990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168107">
            <a:off x="7462802" y="-368542"/>
            <a:ext cx="3362397" cy="376739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854827" y="4547592"/>
            <a:ext cx="7289173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 err="1">
                <a:solidFill>
                  <a:srgbClr val="2E14F6"/>
                </a:solidFill>
                <a:latin typeface="DM Sans"/>
              </a:rPr>
              <a:t>Pembuktian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adalah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pembuktian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bahwa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benar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suatu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peristiwa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pidana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telah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terjadi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dan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terdakwalah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yang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bersalah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melakukannya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,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sehingga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harus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  </a:t>
            </a:r>
            <a:r>
              <a:rPr lang="en-US" sz="2999" dirty="0" err="1">
                <a:solidFill>
                  <a:srgbClr val="2E14F6"/>
                </a:solidFill>
                <a:latin typeface="DM Sans"/>
              </a:rPr>
              <a:t>mempertanggungjawabkannya</a:t>
            </a:r>
            <a:r>
              <a:rPr lang="en-US" sz="2999" dirty="0">
                <a:solidFill>
                  <a:srgbClr val="2E14F6"/>
                </a:solidFill>
                <a:latin typeface="DM San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500" y="571500"/>
            <a:ext cx="17145000" cy="9144000"/>
            <a:chOff x="0" y="0"/>
            <a:chExt cx="9842863" cy="52495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42863" cy="5249527"/>
            </a:xfrm>
            <a:custGeom>
              <a:avLst/>
              <a:gdLst/>
              <a:ahLst/>
              <a:cxnLst/>
              <a:rect l="l" t="t" r="r" b="b"/>
              <a:pathLst>
                <a:path w="9842863" h="5249527">
                  <a:moveTo>
                    <a:pt x="9718403" y="59690"/>
                  </a:moveTo>
                  <a:cubicBezTo>
                    <a:pt x="9753963" y="59690"/>
                    <a:pt x="9783173" y="88900"/>
                    <a:pt x="9783173" y="124460"/>
                  </a:cubicBezTo>
                  <a:lnTo>
                    <a:pt x="9783173" y="5125067"/>
                  </a:lnTo>
                  <a:cubicBezTo>
                    <a:pt x="9783173" y="5160627"/>
                    <a:pt x="9753963" y="5189837"/>
                    <a:pt x="9718403" y="5189837"/>
                  </a:cubicBezTo>
                  <a:lnTo>
                    <a:pt x="124460" y="5189837"/>
                  </a:lnTo>
                  <a:cubicBezTo>
                    <a:pt x="88900" y="5189837"/>
                    <a:pt x="59690" y="5160627"/>
                    <a:pt x="59690" y="51250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718403" y="59690"/>
                  </a:lnTo>
                  <a:moveTo>
                    <a:pt x="9718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125067"/>
                  </a:lnTo>
                  <a:cubicBezTo>
                    <a:pt x="0" y="5193647"/>
                    <a:pt x="55880" y="5249527"/>
                    <a:pt x="124460" y="5249527"/>
                  </a:cubicBezTo>
                  <a:lnTo>
                    <a:pt x="9718403" y="5249527"/>
                  </a:lnTo>
                  <a:cubicBezTo>
                    <a:pt x="9786983" y="5249527"/>
                    <a:pt x="9842863" y="5193647"/>
                    <a:pt x="9842863" y="5125067"/>
                  </a:cubicBezTo>
                  <a:lnTo>
                    <a:pt x="9842863" y="124460"/>
                  </a:lnTo>
                  <a:cubicBezTo>
                    <a:pt x="9842863" y="55880"/>
                    <a:pt x="9786983" y="0"/>
                    <a:pt x="9718403" y="0"/>
                  </a:cubicBezTo>
                  <a:close/>
                </a:path>
              </a:pathLst>
            </a:custGeom>
            <a:solidFill>
              <a:srgbClr val="F4CC7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40770">
            <a:off x="15853370" y="149423"/>
            <a:ext cx="2575672" cy="336689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57300" y="3533775"/>
            <a:ext cx="5810646" cy="322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 spc="225">
                <a:solidFill>
                  <a:srgbClr val="F4CC7D"/>
                </a:solidFill>
                <a:latin typeface="Adumu Regular"/>
              </a:rPr>
              <a:t>RUANG LINGKUP PEMBUKTIAN</a:t>
            </a:r>
          </a:p>
        </p:txBody>
      </p:sp>
      <p:sp>
        <p:nvSpPr>
          <p:cNvPr id="6" name="AutoShape 6"/>
          <p:cNvSpPr/>
          <p:nvPr/>
        </p:nvSpPr>
        <p:spPr>
          <a:xfrm>
            <a:off x="7614019" y="2762250"/>
            <a:ext cx="95250" cy="4762500"/>
          </a:xfrm>
          <a:prstGeom prst="rect">
            <a:avLst/>
          </a:prstGeom>
          <a:solidFill>
            <a:srgbClr val="F4CC7D"/>
          </a:solidFill>
        </p:spPr>
      </p:sp>
      <p:grpSp>
        <p:nvGrpSpPr>
          <p:cNvPr id="7" name="Group 7"/>
          <p:cNvGrpSpPr/>
          <p:nvPr/>
        </p:nvGrpSpPr>
        <p:grpSpPr>
          <a:xfrm>
            <a:off x="8255341" y="2005816"/>
            <a:ext cx="8177091" cy="6275368"/>
            <a:chOff x="0" y="0"/>
            <a:chExt cx="10902789" cy="8367157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0902789" cy="1204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9"/>
                </a:lnSpc>
              </a:pPr>
              <a:r>
                <a:rPr lang="en-US" sz="3199" spc="319">
                  <a:solidFill>
                    <a:srgbClr val="F4CC7D"/>
                  </a:solidFill>
                  <a:latin typeface="Montserrat Classic"/>
                </a:rPr>
                <a:t>MEMPERKUAT DALIL YANG DIAJUKAN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875174"/>
              <a:ext cx="10902789" cy="1204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9"/>
                </a:lnSpc>
              </a:pPr>
              <a:r>
                <a:rPr lang="en-US" sz="3199" spc="319">
                  <a:solidFill>
                    <a:srgbClr val="F4CC7D"/>
                  </a:solidFill>
                  <a:latin typeface="Montserrat Classic"/>
                </a:rPr>
                <a:t>MEMBANTAH DALIL YANG DIAJUKAN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721773"/>
              <a:ext cx="10902789" cy="1793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19"/>
                </a:lnSpc>
              </a:pPr>
              <a:r>
                <a:rPr lang="en-US" sz="3199" spc="319">
                  <a:solidFill>
                    <a:srgbClr val="F4CC7D"/>
                  </a:solidFill>
                  <a:latin typeface="Montserrat Classic"/>
                </a:rPr>
                <a:t>DASAR ARGUMENTASI DALAM KONSTRUKSI PERTIMBANGAN HUKUM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391655"/>
              <a:ext cx="10902789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F9FDFF"/>
                  </a:solidFill>
                  <a:latin typeface="Montserrat Light"/>
                </a:rPr>
                <a:t>Penyidik dan Penuntut Umum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238255"/>
              <a:ext cx="10902789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F9FDFF"/>
                  </a:solidFill>
                  <a:latin typeface="Montserrat Light"/>
                </a:rPr>
                <a:t>Tersangka dan/atau Terdakwa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674213"/>
              <a:ext cx="10902789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F9FDFF"/>
                  </a:solidFill>
                  <a:latin typeface="Montserrat Light"/>
                </a:rPr>
                <a:t>Hakim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26322">
            <a:off x="-585338" y="7376964"/>
            <a:ext cx="3685277" cy="29297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533</Words>
  <Application>Microsoft Office PowerPoint</Application>
  <PresentationFormat>Custom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45" baseType="lpstr">
      <vt:lpstr>IBM Plex Sans Condensed Bold</vt:lpstr>
      <vt:lpstr>Loubag SemiBold</vt:lpstr>
      <vt:lpstr>DM Sans</vt:lpstr>
      <vt:lpstr>Poppins</vt:lpstr>
      <vt:lpstr>Dosis Regular Bold</vt:lpstr>
      <vt:lpstr>IBM Plex Sans Bold</vt:lpstr>
      <vt:lpstr>Kristen ITC</vt:lpstr>
      <vt:lpstr>Tempus Sans ITC</vt:lpstr>
      <vt:lpstr>Poppins Italics</vt:lpstr>
      <vt:lpstr>Solway Bold</vt:lpstr>
      <vt:lpstr>Montserrat Classic</vt:lpstr>
      <vt:lpstr>Montserrat Light</vt:lpstr>
      <vt:lpstr>Atma Bold Bold Italics</vt:lpstr>
      <vt:lpstr>Tropikal</vt:lpstr>
      <vt:lpstr>Adumu Regular</vt:lpstr>
      <vt:lpstr>Solway</vt:lpstr>
      <vt:lpstr>Sitka Small Semibold</vt:lpstr>
      <vt:lpstr>Poppins ExtraBold Bold</vt:lpstr>
      <vt:lpstr>Dosis Regular</vt:lpstr>
      <vt:lpstr>Josefin Sans Regular</vt:lpstr>
      <vt:lpstr>Arial</vt:lpstr>
      <vt:lpstr>DM Sans Bold</vt:lpstr>
      <vt:lpstr>Poppins Medium Bold</vt:lpstr>
      <vt:lpstr>Rosario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DOMINASI SIMBOLIK PEMBUKTIAN</dc:title>
  <cp:lastModifiedBy>Rocky Marbun</cp:lastModifiedBy>
  <cp:revision>3</cp:revision>
  <dcterms:created xsi:type="dcterms:W3CDTF">2006-08-16T00:00:00Z</dcterms:created>
  <dcterms:modified xsi:type="dcterms:W3CDTF">2022-12-07T02:28:30Z</dcterms:modified>
  <dc:identifier>DAFT9lDicfs</dc:identifier>
</cp:coreProperties>
</file>