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9" r:id="rId3"/>
    <p:sldId id="280" r:id="rId4"/>
    <p:sldId id="267" r:id="rId5"/>
    <p:sldId id="268" r:id="rId6"/>
    <p:sldId id="270" r:id="rId7"/>
    <p:sldId id="271" r:id="rId8"/>
    <p:sldId id="272" r:id="rId9"/>
    <p:sldId id="262" r:id="rId10"/>
    <p:sldId id="259" r:id="rId11"/>
    <p:sldId id="263" r:id="rId12"/>
    <p:sldId id="265" r:id="rId13"/>
    <p:sldId id="269" r:id="rId14"/>
    <p:sldId id="277" r:id="rId15"/>
    <p:sldId id="274" r:id="rId16"/>
    <p:sldId id="275" r:id="rId17"/>
    <p:sldId id="276" r:id="rId18"/>
    <p:sldId id="266" r:id="rId19"/>
    <p:sldId id="273" r:id="rId2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3"/>
  </p:normalViewPr>
  <p:slideViewPr>
    <p:cSldViewPr>
      <p:cViewPr varScale="1">
        <p:scale>
          <a:sx n="108" d="100"/>
          <a:sy n="108" d="100"/>
        </p:scale>
        <p:origin x="176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Mahasiswa</c:v>
                </c:pt>
              </c:strCache>
            </c:strRef>
          </c:tx>
          <c:cat>
            <c:strRef>
              <c:f>Sheet1!$A$2:$A$3</c:f>
              <c:strCache>
                <c:ptCount val="2"/>
                <c:pt idx="0">
                  <c:v>Ya</c:v>
                </c:pt>
                <c:pt idx="1">
                  <c:v>Tidak</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0-213B-4B88-9733-91A3284E7E3F}"/>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1B3361A-1F0F-4A0A-A80C-27B25D02FB3E}" type="datetimeFigureOut">
              <a:rPr lang="id-ID" smtClean="0"/>
              <a:pPr/>
              <a:t>18/10/22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8F7E99-A20F-4518-AE5B-701498745D26}"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1B3361A-1F0F-4A0A-A80C-27B25D02FB3E}" type="datetimeFigureOut">
              <a:rPr lang="id-ID" smtClean="0"/>
              <a:pPr/>
              <a:t>18/10/22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8F7E99-A20F-4518-AE5B-701498745D26}"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1B3361A-1F0F-4A0A-A80C-27B25D02FB3E}" type="datetimeFigureOut">
              <a:rPr lang="id-ID" smtClean="0"/>
              <a:pPr/>
              <a:t>18/10/22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8F7E99-A20F-4518-AE5B-701498745D26}"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1B3361A-1F0F-4A0A-A80C-27B25D02FB3E}" type="datetimeFigureOut">
              <a:rPr lang="id-ID" smtClean="0"/>
              <a:pPr/>
              <a:t>18/10/22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8F7E99-A20F-4518-AE5B-701498745D26}"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B3361A-1F0F-4A0A-A80C-27B25D02FB3E}" type="datetimeFigureOut">
              <a:rPr lang="id-ID" smtClean="0"/>
              <a:pPr/>
              <a:t>18/10/22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8F7E99-A20F-4518-AE5B-701498745D26}"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1B3361A-1F0F-4A0A-A80C-27B25D02FB3E}" type="datetimeFigureOut">
              <a:rPr lang="id-ID" smtClean="0"/>
              <a:pPr/>
              <a:t>18/10/22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B8F7E99-A20F-4518-AE5B-701498745D26}"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1B3361A-1F0F-4A0A-A80C-27B25D02FB3E}" type="datetimeFigureOut">
              <a:rPr lang="id-ID" smtClean="0"/>
              <a:pPr/>
              <a:t>18/10/22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B8F7E99-A20F-4518-AE5B-701498745D26}"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1B3361A-1F0F-4A0A-A80C-27B25D02FB3E}" type="datetimeFigureOut">
              <a:rPr lang="id-ID" smtClean="0"/>
              <a:pPr/>
              <a:t>18/10/22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B8F7E99-A20F-4518-AE5B-701498745D26}"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3361A-1F0F-4A0A-A80C-27B25D02FB3E}" type="datetimeFigureOut">
              <a:rPr lang="id-ID" smtClean="0"/>
              <a:pPr/>
              <a:t>18/10/22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B8F7E99-A20F-4518-AE5B-701498745D26}"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B3361A-1F0F-4A0A-A80C-27B25D02FB3E}" type="datetimeFigureOut">
              <a:rPr lang="id-ID" smtClean="0"/>
              <a:pPr/>
              <a:t>18/10/22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B8F7E99-A20F-4518-AE5B-701498745D26}"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B3361A-1F0F-4A0A-A80C-27B25D02FB3E}" type="datetimeFigureOut">
              <a:rPr lang="id-ID" smtClean="0"/>
              <a:pPr/>
              <a:t>18/10/22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B8F7E99-A20F-4518-AE5B-701498745D26}"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3361A-1F0F-4A0A-A80C-27B25D02FB3E}" type="datetimeFigureOut">
              <a:rPr lang="id-ID" smtClean="0"/>
              <a:pPr/>
              <a:t>18/10/22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F7E99-A20F-4518-AE5B-701498745D26}"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mitrahukum.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229600" cy="1714512"/>
          </a:xfrm>
        </p:spPr>
        <p:txBody>
          <a:bodyPr>
            <a:noAutofit/>
          </a:bodyPr>
          <a:lstStyle/>
          <a:p>
            <a:r>
              <a:rPr lang="id-ID" dirty="0"/>
              <a:t>Pemberdayaan Hukum, dan Akses Keadilan Untuk Masyarakat </a:t>
            </a:r>
            <a:r>
              <a:rPr lang="id-ID" dirty="0" err="1"/>
              <a:t>Marjinal</a:t>
            </a:r>
            <a:endParaRPr lang="id-ID" dirty="0"/>
          </a:p>
        </p:txBody>
      </p:sp>
      <p:sp>
        <p:nvSpPr>
          <p:cNvPr id="3" name="Content Placeholder 2"/>
          <p:cNvSpPr>
            <a:spLocks noGrp="1"/>
          </p:cNvSpPr>
          <p:nvPr>
            <p:ph idx="1"/>
          </p:nvPr>
        </p:nvSpPr>
        <p:spPr>
          <a:xfrm>
            <a:off x="457200" y="3643314"/>
            <a:ext cx="8229600" cy="2482849"/>
          </a:xfrm>
        </p:spPr>
        <p:txBody>
          <a:bodyPr>
            <a:normAutofit lnSpcReduction="10000"/>
          </a:bodyPr>
          <a:lstStyle/>
          <a:p>
            <a:pPr algn="ctr">
              <a:buNone/>
            </a:pPr>
            <a:r>
              <a:rPr lang="en-ID" dirty="0" err="1"/>
              <a:t>Dr.</a:t>
            </a:r>
            <a:r>
              <a:rPr lang="en-ID" dirty="0"/>
              <a:t> </a:t>
            </a:r>
            <a:r>
              <a:rPr lang="id-ID" dirty="0"/>
              <a:t>Uli Parulian Sihombing</a:t>
            </a:r>
          </a:p>
          <a:p>
            <a:pPr algn="ctr">
              <a:buNone/>
            </a:pPr>
            <a:r>
              <a:rPr lang="id-ID" dirty="0"/>
              <a:t>Direktur Eksekutif The Indonesian Legal Resource Center (ILRC)</a:t>
            </a:r>
          </a:p>
          <a:p>
            <a:pPr algn="ctr">
              <a:buNone/>
            </a:pPr>
            <a:r>
              <a:rPr lang="id-ID" dirty="0"/>
              <a:t>Kuliah Umum di Fakultas Hukum (FH) Universitas Pancasila 18 September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Pengertian P</a:t>
            </a:r>
            <a:r>
              <a:rPr lang="en-ID" dirty="0" err="1"/>
              <a:t>endidikan</a:t>
            </a:r>
            <a:r>
              <a:rPr lang="en-ID" dirty="0"/>
              <a:t> </a:t>
            </a:r>
            <a:r>
              <a:rPr lang="en-ID" dirty="0" err="1"/>
              <a:t>Hukum</a:t>
            </a:r>
            <a:r>
              <a:rPr lang="en-ID" dirty="0"/>
              <a:t> </a:t>
            </a:r>
            <a:r>
              <a:rPr lang="en-ID" dirty="0" err="1"/>
              <a:t>Klinis</a:t>
            </a:r>
            <a:endParaRPr lang="id-ID" dirty="0"/>
          </a:p>
        </p:txBody>
      </p:sp>
      <p:sp>
        <p:nvSpPr>
          <p:cNvPr id="3" name="Content Placeholder 2"/>
          <p:cNvSpPr>
            <a:spLocks noGrp="1"/>
          </p:cNvSpPr>
          <p:nvPr>
            <p:ph idx="1"/>
          </p:nvPr>
        </p:nvSpPr>
        <p:spPr/>
        <p:txBody>
          <a:bodyPr/>
          <a:lstStyle/>
          <a:p>
            <a:r>
              <a:rPr lang="id-ID" dirty="0"/>
              <a:t>Proses pembelajaran;</a:t>
            </a:r>
          </a:p>
          <a:p>
            <a:pPr algn="just"/>
            <a:r>
              <a:rPr lang="id-ID" dirty="0"/>
              <a:t>Pengetahuan</a:t>
            </a:r>
            <a:r>
              <a:rPr lang="en-ID" dirty="0"/>
              <a:t> </a:t>
            </a:r>
            <a:r>
              <a:rPr lang="en-ID" dirty="0" err="1"/>
              <a:t>hukum</a:t>
            </a:r>
            <a:r>
              <a:rPr lang="id-ID" dirty="0"/>
              <a:t> praktis (</a:t>
            </a:r>
            <a:r>
              <a:rPr lang="id-ID" i="1" dirty="0"/>
              <a:t>practical knowledge</a:t>
            </a:r>
            <a:r>
              <a:rPr lang="id-ID" dirty="0"/>
              <a:t>), keahlian (</a:t>
            </a:r>
            <a:r>
              <a:rPr lang="id-ID" i="1" dirty="0"/>
              <a:t>skill</a:t>
            </a:r>
            <a:r>
              <a:rPr lang="id-ID" dirty="0"/>
              <a:t>), dan nilai-nilai (</a:t>
            </a:r>
            <a:r>
              <a:rPr lang="id-ID" i="1" dirty="0"/>
              <a:t>values</a:t>
            </a:r>
            <a:r>
              <a:rPr lang="id-ID" dirty="0"/>
              <a:t>);</a:t>
            </a:r>
          </a:p>
          <a:p>
            <a:pPr algn="just"/>
            <a:r>
              <a:rPr lang="id-ID" dirty="0"/>
              <a:t>Metode pengajaran secara interaktif dan reflektif.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In</a:t>
            </a:r>
            <a:r>
              <a:rPr lang="en-ID" dirty="0"/>
              <a:t>-</a:t>
            </a:r>
            <a:r>
              <a:rPr lang="id-ID" dirty="0"/>
              <a:t>House Clinic</a:t>
            </a:r>
          </a:p>
        </p:txBody>
      </p:sp>
      <p:pic>
        <p:nvPicPr>
          <p:cNvPr id="4" name="Picture 2" descr="12"/>
          <p:cNvPicPr>
            <a:picLocks noGrp="1" noChangeAspect="1" noChangeArrowheads="1"/>
          </p:cNvPicPr>
          <p:nvPr>
            <p:ph idx="1"/>
          </p:nvPr>
        </p:nvPicPr>
        <p:blipFill>
          <a:blip r:embed="rId2" cstate="print"/>
          <a:srcRect/>
          <a:stretch>
            <a:fillRect/>
          </a:stretch>
        </p:blipFill>
        <p:spPr bwMode="auto">
          <a:xfrm>
            <a:off x="1178299" y="1600200"/>
            <a:ext cx="6787402" cy="45259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Street Law/Penyuluhan Hukum</a:t>
            </a:r>
          </a:p>
        </p:txBody>
      </p:sp>
      <p:pic>
        <p:nvPicPr>
          <p:cNvPr id="4" name="Picture 2"/>
          <p:cNvPicPr>
            <a:picLocks noGrp="1" noChangeAspect="1" noChangeArrowheads="1"/>
          </p:cNvPicPr>
          <p:nvPr>
            <p:ph idx="1"/>
          </p:nvPr>
        </p:nvPicPr>
        <p:blipFill>
          <a:blip r:embed="rId2" cstate="print"/>
          <a:stretch>
            <a:fillRect/>
          </a:stretch>
        </p:blipFill>
        <p:spPr bwMode="auto">
          <a:xfrm>
            <a:off x="1554691" y="1600200"/>
            <a:ext cx="6034617" cy="452596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Proses </a:t>
            </a:r>
            <a:r>
              <a:rPr lang="en-US" dirty="0" err="1"/>
              <a:t>Pendidikan</a:t>
            </a:r>
            <a:r>
              <a:rPr lang="en-US" dirty="0"/>
              <a:t> </a:t>
            </a:r>
            <a:r>
              <a:rPr lang="en-US" dirty="0" err="1"/>
              <a:t>Hukum</a:t>
            </a:r>
            <a:r>
              <a:rPr lang="en-US" dirty="0"/>
              <a:t> </a:t>
            </a:r>
            <a:r>
              <a:rPr lang="en-US" dirty="0" err="1"/>
              <a:t>Klinis</a:t>
            </a:r>
            <a:endParaRPr lang="en-US" dirty="0"/>
          </a:p>
        </p:txBody>
      </p:sp>
      <p:sp>
        <p:nvSpPr>
          <p:cNvPr id="3" name="Content Placeholder 2"/>
          <p:cNvSpPr>
            <a:spLocks noGrp="1"/>
          </p:cNvSpPr>
          <p:nvPr>
            <p:ph idx="1"/>
          </p:nvPr>
        </p:nvSpPr>
        <p:spPr/>
        <p:txBody>
          <a:bodyPr>
            <a:normAutofit/>
          </a:bodyPr>
          <a:lstStyle/>
          <a:p>
            <a:r>
              <a:rPr lang="en-US" sz="5400" dirty="0" err="1"/>
              <a:t>Perencanaan</a:t>
            </a:r>
            <a:r>
              <a:rPr lang="en-US" sz="5400" dirty="0"/>
              <a:t>;</a:t>
            </a:r>
          </a:p>
          <a:p>
            <a:r>
              <a:rPr lang="en-US" sz="5400" dirty="0" err="1"/>
              <a:t>Pelaksanaan</a:t>
            </a:r>
            <a:r>
              <a:rPr lang="en-US" sz="5400" dirty="0"/>
              <a:t>;</a:t>
            </a:r>
          </a:p>
          <a:p>
            <a:r>
              <a:rPr lang="en-US" sz="5400" dirty="0" err="1"/>
              <a:t>Pemantauan</a:t>
            </a:r>
            <a:r>
              <a:rPr lang="en-US" sz="5400" dirty="0"/>
              <a:t>;</a:t>
            </a:r>
          </a:p>
          <a:p>
            <a:r>
              <a:rPr lang="en-US" sz="5400" dirty="0" err="1"/>
              <a:t>Presentasi</a:t>
            </a:r>
            <a:r>
              <a:rPr lang="en-US" sz="5400" dirty="0"/>
              <a:t> </a:t>
            </a:r>
            <a:r>
              <a:rPr lang="en-US" sz="5400" dirty="0" err="1"/>
              <a:t>dan</a:t>
            </a:r>
            <a:r>
              <a:rPr lang="en-US" sz="5400" dirty="0"/>
              <a:t> </a:t>
            </a:r>
            <a:r>
              <a:rPr lang="en-US" sz="5400" dirty="0" err="1"/>
              <a:t>Penilaian</a:t>
            </a:r>
            <a:r>
              <a:rPr lang="en-US" sz="5400" dirty="0"/>
              <a:t>.</a:t>
            </a:r>
          </a:p>
        </p:txBody>
      </p:sp>
    </p:spTree>
    <p:extLst>
      <p:ext uri="{BB962C8B-B14F-4D97-AF65-F5344CB8AC3E}">
        <p14:creationId xmlns:p14="http://schemas.microsoft.com/office/powerpoint/2010/main" val="2156228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a:t>Referensi</a:t>
            </a:r>
            <a:r>
              <a:rPr lang="en-ID" dirty="0"/>
              <a:t> </a:t>
            </a:r>
            <a:r>
              <a:rPr lang="en-ID" dirty="0" err="1"/>
              <a:t>Pendidikan</a:t>
            </a:r>
            <a:r>
              <a:rPr lang="en-ID" dirty="0"/>
              <a:t> </a:t>
            </a:r>
            <a:r>
              <a:rPr lang="en-ID" dirty="0" err="1"/>
              <a:t>Hukum</a:t>
            </a:r>
            <a:r>
              <a:rPr lang="en-ID" dirty="0"/>
              <a:t> </a:t>
            </a:r>
            <a:r>
              <a:rPr lang="en-ID" dirty="0" err="1"/>
              <a:t>Klinis</a:t>
            </a:r>
            <a:endParaRPr lang="en-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7" y="1417638"/>
            <a:ext cx="4320480" cy="4891682"/>
          </a:xfrm>
        </p:spPr>
      </p:pic>
    </p:spTree>
    <p:extLst>
      <p:ext uri="{BB962C8B-B14F-4D97-AF65-F5344CB8AC3E}">
        <p14:creationId xmlns:p14="http://schemas.microsoft.com/office/powerpoint/2010/main" val="348924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a:t>Referensi</a:t>
            </a:r>
            <a:r>
              <a:rPr lang="en-ID" dirty="0"/>
              <a:t> </a:t>
            </a:r>
            <a:r>
              <a:rPr lang="en-ID" dirty="0" err="1"/>
              <a:t>Pendidikan</a:t>
            </a:r>
            <a:r>
              <a:rPr lang="en-ID" dirty="0"/>
              <a:t> </a:t>
            </a:r>
            <a:r>
              <a:rPr lang="en-ID" dirty="0" err="1"/>
              <a:t>Hukum</a:t>
            </a:r>
            <a:r>
              <a:rPr lang="en-ID" dirty="0"/>
              <a:t> </a:t>
            </a:r>
            <a:r>
              <a:rPr lang="en-ID" dirty="0" err="1"/>
              <a:t>Klinis</a:t>
            </a:r>
            <a:endParaRPr lang="en-ID" dirty="0"/>
          </a:p>
        </p:txBody>
      </p:sp>
      <p:pic>
        <p:nvPicPr>
          <p:cNvPr id="1026" name="Picture 2" descr="https://mitrahukum.org/wp-content/uploads/2015/02/Cover-Panduan-Standar-Minimum-Pelayanan-Bantuan-Hukum-Untuk-Lembaga-Bantuan-Hukum-LBH-Kampu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1199" y="1600200"/>
            <a:ext cx="674160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794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D" dirty="0" err="1"/>
              <a:t>Sumber</a:t>
            </a:r>
            <a:r>
              <a:rPr lang="en-ID" dirty="0"/>
              <a:t> </a:t>
            </a:r>
            <a:r>
              <a:rPr lang="en-ID" dirty="0" err="1"/>
              <a:t>Referensi</a:t>
            </a:r>
            <a:r>
              <a:rPr lang="en-ID" dirty="0"/>
              <a:t> </a:t>
            </a:r>
            <a:r>
              <a:rPr lang="en-ID" dirty="0" err="1"/>
              <a:t>Pendidikan</a:t>
            </a:r>
            <a:r>
              <a:rPr lang="en-ID" dirty="0"/>
              <a:t> </a:t>
            </a:r>
            <a:r>
              <a:rPr lang="en-ID" dirty="0" err="1"/>
              <a:t>Hukum</a:t>
            </a:r>
            <a:r>
              <a:rPr lang="en-ID" dirty="0"/>
              <a:t> </a:t>
            </a:r>
            <a:r>
              <a:rPr lang="en-ID" dirty="0" err="1"/>
              <a:t>Klinis</a:t>
            </a:r>
            <a:endParaRPr lang="en-ID" dirty="0"/>
          </a:p>
        </p:txBody>
      </p:sp>
      <p:pic>
        <p:nvPicPr>
          <p:cNvPr id="2050" name="Picture 2" descr="https://cdn.shortpixel.ai/client/to_webp,q_lossy,ret_img,w_482/https:/mitrahukum.org/wp-content/uploads/2015/02/Cover-PENDIDIKAN-HUKUM-KLINIS-CLINICAL-LEGAL-EDUCAT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5583" y="1600200"/>
            <a:ext cx="321283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917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a:t>Sumber</a:t>
            </a:r>
            <a:r>
              <a:rPr lang="en-ID" dirty="0"/>
              <a:t> </a:t>
            </a:r>
            <a:r>
              <a:rPr lang="en-ID" dirty="0" err="1"/>
              <a:t>Referensi</a:t>
            </a:r>
            <a:r>
              <a:rPr lang="en-ID" dirty="0"/>
              <a:t> </a:t>
            </a:r>
          </a:p>
        </p:txBody>
      </p:sp>
      <p:pic>
        <p:nvPicPr>
          <p:cNvPr id="3074" name="Picture 2" descr="Laporan Penelitian Verifikasi dan Akreditasi Organisasi Bantuan Hukum 201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6598" y="1600200"/>
            <a:ext cx="319080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758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Sumber Referensi</a:t>
            </a:r>
          </a:p>
        </p:txBody>
      </p:sp>
      <p:sp>
        <p:nvSpPr>
          <p:cNvPr id="3" name="Content Placeholder 2"/>
          <p:cNvSpPr>
            <a:spLocks noGrp="1"/>
          </p:cNvSpPr>
          <p:nvPr>
            <p:ph idx="1"/>
          </p:nvPr>
        </p:nvSpPr>
        <p:spPr/>
        <p:txBody>
          <a:bodyPr>
            <a:normAutofit/>
          </a:bodyPr>
          <a:lstStyle/>
          <a:p>
            <a:endParaRPr lang="id-ID" dirty="0"/>
          </a:p>
          <a:p>
            <a:pPr marL="0" indent="0" algn="ctr">
              <a:buNone/>
            </a:pPr>
            <a:r>
              <a:rPr lang="id-ID" dirty="0">
                <a:solidFill>
                  <a:schemeClr val="tx1">
                    <a:lumMod val="50000"/>
                    <a:lumOff val="50000"/>
                  </a:schemeClr>
                </a:solidFill>
                <a:hlinkClick r:id="rId2"/>
              </a:rPr>
              <a:t>www.mitrahukum.org</a:t>
            </a:r>
            <a:endParaRPr lang="id-ID" dirty="0">
              <a:solidFill>
                <a:schemeClr val="tx1">
                  <a:lumMod val="50000"/>
                  <a:lumOff val="50000"/>
                </a:schemeClr>
              </a:solidFill>
            </a:endParaRPr>
          </a:p>
          <a:p>
            <a:pPr>
              <a:buNone/>
            </a:pPr>
            <a:endParaRPr lang="id-ID" dirty="0"/>
          </a:p>
          <a:p>
            <a:pPr algn="ctr">
              <a:buNone/>
            </a:pPr>
            <a:r>
              <a:rPr lang="id-ID" dirty="0"/>
              <a:t>Terima kasih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D"/>
          </a:p>
        </p:txBody>
      </p:sp>
      <p:sp>
        <p:nvSpPr>
          <p:cNvPr id="3" name="Content Placeholder 2"/>
          <p:cNvSpPr>
            <a:spLocks noGrp="1"/>
          </p:cNvSpPr>
          <p:nvPr>
            <p:ph idx="1"/>
          </p:nvPr>
        </p:nvSpPr>
        <p:spPr/>
        <p:txBody>
          <a:bodyPr/>
          <a:lstStyle/>
          <a:p>
            <a:endParaRPr lang="en-ID"/>
          </a:p>
        </p:txBody>
      </p:sp>
    </p:spTree>
    <p:extLst>
      <p:ext uri="{BB962C8B-B14F-4D97-AF65-F5344CB8AC3E}">
        <p14:creationId xmlns:p14="http://schemas.microsoft.com/office/powerpoint/2010/main" val="2540646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CE35-F4AA-D81A-E622-84CACBA5786A}"/>
              </a:ext>
            </a:extLst>
          </p:cNvPr>
          <p:cNvSpPr>
            <a:spLocks noGrp="1"/>
          </p:cNvSpPr>
          <p:nvPr>
            <p:ph type="title"/>
          </p:nvPr>
        </p:nvSpPr>
        <p:spPr/>
        <p:txBody>
          <a:bodyPr/>
          <a:lstStyle/>
          <a:p>
            <a:r>
              <a:rPr lang="en-US" dirty="0" err="1"/>
              <a:t>Akses</a:t>
            </a:r>
            <a:r>
              <a:rPr lang="en-US" dirty="0"/>
              <a:t> </a:t>
            </a:r>
            <a:r>
              <a:rPr lang="en-US" dirty="0" err="1"/>
              <a:t>Keadilan</a:t>
            </a:r>
            <a:endParaRPr lang="en-US" dirty="0"/>
          </a:p>
        </p:txBody>
      </p:sp>
      <p:sp>
        <p:nvSpPr>
          <p:cNvPr id="3" name="Content Placeholder 2">
            <a:extLst>
              <a:ext uri="{FF2B5EF4-FFF2-40B4-BE49-F238E27FC236}">
                <a16:creationId xmlns:a16="http://schemas.microsoft.com/office/drawing/2014/main" id="{D31B1103-B9AA-8704-42B9-0EF78A63E9A9}"/>
              </a:ext>
            </a:extLst>
          </p:cNvPr>
          <p:cNvSpPr>
            <a:spLocks noGrp="1"/>
          </p:cNvSpPr>
          <p:nvPr>
            <p:ph idx="1"/>
          </p:nvPr>
        </p:nvSpPr>
        <p:spPr/>
        <p:txBody>
          <a:bodyPr>
            <a:normAutofit lnSpcReduction="10000"/>
          </a:bodyPr>
          <a:lstStyle/>
          <a:p>
            <a:pPr algn="just"/>
            <a:r>
              <a:rPr lang="en-US" dirty="0"/>
              <a:t>“…</a:t>
            </a:r>
            <a:r>
              <a:rPr lang="en-US" dirty="0" err="1"/>
              <a:t>Keadaan</a:t>
            </a:r>
            <a:r>
              <a:rPr lang="en-US" dirty="0"/>
              <a:t> dan proses di mana negara </a:t>
            </a:r>
            <a:r>
              <a:rPr lang="en-US" dirty="0" err="1"/>
              <a:t>menjamin</a:t>
            </a:r>
            <a:r>
              <a:rPr lang="en-US" dirty="0"/>
              <a:t> </a:t>
            </a:r>
            <a:r>
              <a:rPr lang="en-US" dirty="0" err="1"/>
              <a:t>hak-hak</a:t>
            </a:r>
            <a:r>
              <a:rPr lang="en-US" dirty="0"/>
              <a:t> </a:t>
            </a:r>
            <a:r>
              <a:rPr lang="en-US" dirty="0" err="1"/>
              <a:t>dasar</a:t>
            </a:r>
            <a:r>
              <a:rPr lang="en-US" dirty="0"/>
              <a:t> </a:t>
            </a:r>
            <a:r>
              <a:rPr lang="en-US" dirty="0" err="1"/>
              <a:t>berdasarkan</a:t>
            </a:r>
            <a:r>
              <a:rPr lang="en-US" dirty="0"/>
              <a:t> </a:t>
            </a:r>
            <a:r>
              <a:rPr lang="en-US" dirty="0" err="1"/>
              <a:t>Undang-Undang</a:t>
            </a:r>
            <a:r>
              <a:rPr lang="en-US" dirty="0"/>
              <a:t> Dasar (UUD) 1945, dan </a:t>
            </a:r>
            <a:r>
              <a:rPr lang="en-US" dirty="0" err="1"/>
              <a:t>prinsip-prinsip</a:t>
            </a:r>
            <a:r>
              <a:rPr lang="en-US" dirty="0"/>
              <a:t> universal </a:t>
            </a:r>
            <a:r>
              <a:rPr lang="en-US" dirty="0" err="1"/>
              <a:t>Hak-Hak</a:t>
            </a:r>
            <a:r>
              <a:rPr lang="en-US" dirty="0"/>
              <a:t> </a:t>
            </a:r>
            <a:r>
              <a:rPr lang="en-US" dirty="0" err="1"/>
              <a:t>Asasi</a:t>
            </a:r>
            <a:r>
              <a:rPr lang="en-US" dirty="0"/>
              <a:t> </a:t>
            </a:r>
            <a:r>
              <a:rPr lang="en-US" dirty="0" err="1"/>
              <a:t>Manusia</a:t>
            </a:r>
            <a:r>
              <a:rPr lang="en-US" dirty="0"/>
              <a:t> (HAM), dan </a:t>
            </a:r>
            <a:r>
              <a:rPr lang="en-US" dirty="0" err="1"/>
              <a:t>menjamin</a:t>
            </a:r>
            <a:r>
              <a:rPr lang="en-US" dirty="0"/>
              <a:t> </a:t>
            </a:r>
            <a:r>
              <a:rPr lang="en-US" dirty="0" err="1"/>
              <a:t>akses</a:t>
            </a:r>
            <a:r>
              <a:rPr lang="en-US" dirty="0"/>
              <a:t> </a:t>
            </a:r>
            <a:r>
              <a:rPr lang="en-US" dirty="0" err="1"/>
              <a:t>bagi</a:t>
            </a:r>
            <a:r>
              <a:rPr lang="en-US" dirty="0"/>
              <a:t> </a:t>
            </a:r>
            <a:r>
              <a:rPr lang="en-US" dirty="0" err="1"/>
              <a:t>setiap</a:t>
            </a:r>
            <a:r>
              <a:rPr lang="en-US" dirty="0"/>
              <a:t> </a:t>
            </a:r>
            <a:r>
              <a:rPr lang="en-US" dirty="0" err="1"/>
              <a:t>warga</a:t>
            </a:r>
            <a:r>
              <a:rPr lang="en-US" dirty="0"/>
              <a:t> negara </a:t>
            </a:r>
            <a:r>
              <a:rPr lang="en-US" dirty="0" err="1"/>
              <a:t>untuk</a:t>
            </a:r>
            <a:r>
              <a:rPr lang="en-US" dirty="0"/>
              <a:t> agar </a:t>
            </a:r>
            <a:r>
              <a:rPr lang="en-US" dirty="0" err="1"/>
              <a:t>dapat</a:t>
            </a:r>
            <a:r>
              <a:rPr lang="en-US" dirty="0"/>
              <a:t> </a:t>
            </a:r>
            <a:r>
              <a:rPr lang="en-US" dirty="0" err="1"/>
              <a:t>memiliki</a:t>
            </a:r>
            <a:r>
              <a:rPr lang="en-US" dirty="0"/>
              <a:t> </a:t>
            </a:r>
            <a:r>
              <a:rPr lang="en-US" dirty="0" err="1"/>
              <a:t>kemampuan</a:t>
            </a:r>
            <a:r>
              <a:rPr lang="en-US" dirty="0"/>
              <a:t> </a:t>
            </a:r>
            <a:r>
              <a:rPr lang="en-US" dirty="0" err="1"/>
              <a:t>mengetahui,memahami,menyadari,dan</a:t>
            </a:r>
            <a:r>
              <a:rPr lang="en-US" dirty="0"/>
              <a:t> </a:t>
            </a:r>
            <a:r>
              <a:rPr lang="en-US" dirty="0" err="1"/>
              <a:t>menggunakan</a:t>
            </a:r>
            <a:r>
              <a:rPr lang="en-US" dirty="0"/>
              <a:t> </a:t>
            </a:r>
            <a:r>
              <a:rPr lang="en-US" dirty="0" err="1"/>
              <a:t>hak-hak</a:t>
            </a:r>
            <a:r>
              <a:rPr lang="en-US" dirty="0"/>
              <a:t> </a:t>
            </a:r>
            <a:r>
              <a:rPr lang="en-US" dirty="0" err="1"/>
              <a:t>dasar</a:t>
            </a:r>
            <a:r>
              <a:rPr lang="en-US" dirty="0"/>
              <a:t> </a:t>
            </a:r>
            <a:r>
              <a:rPr lang="en-US" dirty="0" err="1"/>
              <a:t>tersebut</a:t>
            </a:r>
            <a:r>
              <a:rPr lang="en-US" dirty="0"/>
              <a:t> </a:t>
            </a:r>
            <a:r>
              <a:rPr lang="en-US" dirty="0" err="1"/>
              <a:t>melalui</a:t>
            </a:r>
            <a:r>
              <a:rPr lang="en-US" dirty="0"/>
              <a:t> </a:t>
            </a:r>
            <a:r>
              <a:rPr lang="en-US" i="1" u="sng" dirty="0" err="1"/>
              <a:t>lembaga</a:t>
            </a:r>
            <a:r>
              <a:rPr lang="en-US" i="1" u="sng" dirty="0"/>
              <a:t> formal </a:t>
            </a:r>
            <a:r>
              <a:rPr lang="en-US" i="1" u="sng" dirty="0" err="1"/>
              <a:t>maupun</a:t>
            </a:r>
            <a:r>
              <a:rPr lang="en-US" i="1" u="sng" dirty="0"/>
              <a:t> nonformal</a:t>
            </a:r>
            <a:r>
              <a:rPr lang="en-US" dirty="0"/>
              <a:t>” (Strategi </a:t>
            </a:r>
            <a:r>
              <a:rPr lang="en-US" dirty="0" err="1"/>
              <a:t>Akses</a:t>
            </a:r>
            <a:r>
              <a:rPr lang="en-US" dirty="0"/>
              <a:t> </a:t>
            </a:r>
            <a:r>
              <a:rPr lang="en-US" dirty="0" err="1"/>
              <a:t>Keadilan</a:t>
            </a:r>
            <a:r>
              <a:rPr lang="en-US" dirty="0"/>
              <a:t> Nasional-Bappenas,2019).</a:t>
            </a:r>
          </a:p>
        </p:txBody>
      </p:sp>
    </p:spTree>
    <p:extLst>
      <p:ext uri="{BB962C8B-B14F-4D97-AF65-F5344CB8AC3E}">
        <p14:creationId xmlns:p14="http://schemas.microsoft.com/office/powerpoint/2010/main" val="75680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0903E-C7FF-73A6-B4E1-BEF60B466D4B}"/>
              </a:ext>
            </a:extLst>
          </p:cNvPr>
          <p:cNvSpPr>
            <a:spLocks noGrp="1"/>
          </p:cNvSpPr>
          <p:nvPr>
            <p:ph type="title"/>
          </p:nvPr>
        </p:nvSpPr>
        <p:spPr/>
        <p:txBody>
          <a:bodyPr>
            <a:normAutofit fontScale="90000"/>
          </a:bodyPr>
          <a:lstStyle/>
          <a:p>
            <a:r>
              <a:rPr lang="en-US" dirty="0" err="1"/>
              <a:t>Pemberdayaan</a:t>
            </a:r>
            <a:r>
              <a:rPr lang="en-US" dirty="0"/>
              <a:t> Hukum (</a:t>
            </a:r>
            <a:r>
              <a:rPr lang="en-US" i="1" dirty="0"/>
              <a:t>Legal Empowerment</a:t>
            </a:r>
            <a:r>
              <a:rPr lang="en-US" dirty="0"/>
              <a:t>)</a:t>
            </a:r>
          </a:p>
        </p:txBody>
      </p:sp>
      <p:sp>
        <p:nvSpPr>
          <p:cNvPr id="3" name="Content Placeholder 2">
            <a:extLst>
              <a:ext uri="{FF2B5EF4-FFF2-40B4-BE49-F238E27FC236}">
                <a16:creationId xmlns:a16="http://schemas.microsoft.com/office/drawing/2014/main" id="{8842991B-FDB4-054F-3474-052A2C944623}"/>
              </a:ext>
            </a:extLst>
          </p:cNvPr>
          <p:cNvSpPr>
            <a:spLocks noGrp="1"/>
          </p:cNvSpPr>
          <p:nvPr>
            <p:ph idx="1"/>
          </p:nvPr>
        </p:nvSpPr>
        <p:spPr/>
        <p:txBody>
          <a:bodyPr/>
          <a:lstStyle/>
          <a:p>
            <a:pPr marL="0" indent="0" algn="ctr">
              <a:buNone/>
            </a:pPr>
            <a:r>
              <a:rPr lang="en-US" i="1" dirty="0"/>
              <a:t>Legal Empowerment is a key pillar of human rights work. It is </a:t>
            </a:r>
            <a:r>
              <a:rPr lang="en-US" i="1" u="sng" dirty="0"/>
              <a:t>an approach </a:t>
            </a:r>
            <a:r>
              <a:rPr lang="en-US" i="1" dirty="0"/>
              <a:t>that enables communities facing injustice to use legal mechanisms to pursue transformative improvements to laws and systems. (UNDP’s Initiative on Legal Empowerment:2007)</a:t>
            </a:r>
          </a:p>
        </p:txBody>
      </p:sp>
    </p:spTree>
    <p:extLst>
      <p:ext uri="{BB962C8B-B14F-4D97-AF65-F5344CB8AC3E}">
        <p14:creationId xmlns:p14="http://schemas.microsoft.com/office/powerpoint/2010/main" val="949607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Pemberdayaan</a:t>
            </a:r>
            <a:r>
              <a:rPr lang="en-US" dirty="0"/>
              <a:t> Hukum, </a:t>
            </a:r>
            <a:r>
              <a:rPr lang="en-US" dirty="0" err="1"/>
              <a:t>Akses</a:t>
            </a:r>
            <a:r>
              <a:rPr lang="en-US" dirty="0"/>
              <a:t> </a:t>
            </a:r>
            <a:r>
              <a:rPr lang="en-US" dirty="0" err="1"/>
              <a:t>Keadilan</a:t>
            </a:r>
            <a:r>
              <a:rPr lang="en-US" dirty="0"/>
              <a:t> dan LBH </a:t>
            </a:r>
            <a:r>
              <a:rPr lang="en-US" dirty="0" err="1"/>
              <a:t>Kampus</a:t>
            </a:r>
            <a:endParaRPr lang="en-US" dirty="0"/>
          </a:p>
        </p:txBody>
      </p:sp>
      <p:sp>
        <p:nvSpPr>
          <p:cNvPr id="3" name="Content Placeholder 2"/>
          <p:cNvSpPr>
            <a:spLocks noGrp="1"/>
          </p:cNvSpPr>
          <p:nvPr>
            <p:ph idx="1"/>
          </p:nvPr>
        </p:nvSpPr>
        <p:spPr/>
        <p:txBody>
          <a:bodyPr/>
          <a:lstStyle/>
          <a:p>
            <a:pPr marL="0" indent="0" algn="ctr">
              <a:buNone/>
            </a:pPr>
            <a:r>
              <a:rPr lang="id-ID" dirty="0"/>
              <a:t>Putusan Mahkamah Konstitusi No. 88/PUU-X/2012 tentang uji materiil UU No.16 Tahun 2011,  di dalam konteks akses keadilan terdapat peran LKBH Kampus dalam memberikan bantuan hukum terhadap masyarakat miskin dan sebagai media pembelajaran mahasiswa fakultas hukum</a:t>
            </a:r>
          </a:p>
          <a:p>
            <a:endParaRPr lang="en-US" dirty="0"/>
          </a:p>
        </p:txBody>
      </p:sp>
    </p:spTree>
    <p:extLst>
      <p:ext uri="{BB962C8B-B14F-4D97-AF65-F5344CB8AC3E}">
        <p14:creationId xmlns:p14="http://schemas.microsoft.com/office/powerpoint/2010/main" val="3245356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LBH </a:t>
            </a:r>
            <a:r>
              <a:rPr lang="en-US" dirty="0" err="1"/>
              <a:t>Kampus</a:t>
            </a:r>
            <a:r>
              <a:rPr lang="en-US" dirty="0"/>
              <a:t> </a:t>
            </a:r>
            <a:r>
              <a:rPr lang="en-US" dirty="0" err="1"/>
              <a:t>dan</a:t>
            </a:r>
            <a:r>
              <a:rPr lang="en-US" dirty="0"/>
              <a:t> </a:t>
            </a:r>
            <a:r>
              <a:rPr lang="en-US" dirty="0" err="1"/>
              <a:t>Mahasiswa</a:t>
            </a:r>
            <a:r>
              <a:rPr lang="en-US" dirty="0"/>
              <a:t> (</a:t>
            </a:r>
            <a:r>
              <a:rPr lang="en-US" dirty="0" err="1"/>
              <a:t>Penelitian</a:t>
            </a:r>
            <a:r>
              <a:rPr lang="en-US" dirty="0"/>
              <a:t> ILRC 2019)</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465130974"/>
              </p:ext>
            </p:extLst>
          </p:nvPr>
        </p:nvGraphicFramePr>
        <p:xfrm>
          <a:off x="-180528" y="1556792"/>
          <a:ext cx="5328592" cy="459797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220072" y="1412776"/>
            <a:ext cx="3923928" cy="5632312"/>
          </a:xfrm>
          <a:prstGeom prst="rect">
            <a:avLst/>
          </a:prstGeom>
          <a:noFill/>
        </p:spPr>
        <p:txBody>
          <a:bodyPr wrap="square" rtlCol="0">
            <a:spAutoFit/>
          </a:bodyPr>
          <a:lstStyle/>
          <a:p>
            <a:r>
              <a:rPr lang="id-ID" dirty="0"/>
              <a:t>Dari 10 kuesioner menyatakan bahwa 80 % melibatkan mahasiswa dan 20 % menyatakan tidak melibatkan mahasiswa dalam aktivitasnya</a:t>
            </a:r>
          </a:p>
          <a:p>
            <a:r>
              <a:rPr lang="id-ID" dirty="0"/>
              <a:t>Hampir seluruhnya menyatakan sifat keterlibatan m</a:t>
            </a:r>
            <a:r>
              <a:rPr lang="en-ID" dirty="0" err="1"/>
              <a:t>ahasiswa</a:t>
            </a:r>
            <a:r>
              <a:rPr lang="en-ID" dirty="0"/>
              <a:t>/</a:t>
            </a:r>
            <a:r>
              <a:rPr lang="en-ID" dirty="0" err="1"/>
              <a:t>wi</a:t>
            </a:r>
            <a:r>
              <a:rPr lang="id-ID" dirty="0"/>
              <a:t> adalah sukarela (</a:t>
            </a:r>
            <a:r>
              <a:rPr lang="id-ID" i="1" dirty="0"/>
              <a:t>voluntary)</a:t>
            </a:r>
            <a:r>
              <a:rPr lang="id-ID" dirty="0"/>
              <a:t>, hanya satu responden menyatakan sebagai program fakultas hukum</a:t>
            </a:r>
          </a:p>
          <a:p>
            <a:r>
              <a:rPr lang="id-ID" dirty="0"/>
              <a:t>Terdapat metode rekruitment mahasiswa, diantaranya melalui Kartikum/Kartibakum, Sosialisasi dan seleksi administrasi.</a:t>
            </a:r>
          </a:p>
          <a:p>
            <a:r>
              <a:rPr lang="id-ID" dirty="0"/>
              <a:t>Tidak terdapat standar lamanya mahasiswa bergabung di LKBH. Terdapat rentang 2 semester sampai dengan 2 tahun setelah lulus</a:t>
            </a:r>
          </a:p>
          <a:p>
            <a:endParaRPr lang="id-ID" dirty="0"/>
          </a:p>
          <a:p>
            <a:pPr>
              <a:buNone/>
            </a:pPr>
            <a:endParaRPr lang="id-ID" dirty="0"/>
          </a:p>
          <a:p>
            <a:endParaRPr lang="en-US" dirty="0"/>
          </a:p>
        </p:txBody>
      </p:sp>
    </p:spTree>
    <p:extLst>
      <p:ext uri="{BB962C8B-B14F-4D97-AF65-F5344CB8AC3E}">
        <p14:creationId xmlns:p14="http://schemas.microsoft.com/office/powerpoint/2010/main" val="927304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Keterlibatan</a:t>
            </a:r>
            <a:r>
              <a:rPr lang="en-US" dirty="0"/>
              <a:t> </a:t>
            </a:r>
            <a:r>
              <a:rPr lang="en-US" dirty="0" err="1"/>
              <a:t>Mahasiswa</a:t>
            </a:r>
            <a:r>
              <a:rPr lang="en-US" dirty="0"/>
              <a:t> di LBH </a:t>
            </a:r>
            <a:r>
              <a:rPr lang="en-US" dirty="0" err="1"/>
              <a:t>Kampus</a:t>
            </a:r>
            <a:endParaRPr lang="en-US" dirty="0"/>
          </a:p>
        </p:txBody>
      </p:sp>
      <p:sp>
        <p:nvSpPr>
          <p:cNvPr id="5" name="Content Placeholder 4"/>
          <p:cNvSpPr>
            <a:spLocks noGrp="1"/>
          </p:cNvSpPr>
          <p:nvPr>
            <p:ph idx="1"/>
          </p:nvPr>
        </p:nvSpPr>
        <p:spPr>
          <a:xfrm>
            <a:off x="457200" y="1600200"/>
            <a:ext cx="7931224" cy="4525963"/>
          </a:xfrm>
        </p:spPr>
        <p:txBody>
          <a:bodyPr>
            <a:normAutofit/>
          </a:bodyPr>
          <a:lstStyle/>
          <a:p>
            <a:pPr algn="just"/>
            <a:r>
              <a:rPr lang="id-ID" sz="2400" dirty="0"/>
              <a:t>Mahasiswa umumnya melakukan 3 layanan utama yaitu memberikan konsultasi hukum, penelitian, dan administrasi kantor</a:t>
            </a:r>
          </a:p>
          <a:p>
            <a:pPr algn="just"/>
            <a:r>
              <a:rPr lang="id-ID" sz="2400" dirty="0"/>
              <a:t>Atas layanan tersebut, secara umum mahasiswa TIDAK mendapatkan reward atau kredit, tetapi ada yang memberikan reward </a:t>
            </a:r>
            <a:r>
              <a:rPr lang="en-ID" sz="2400" dirty="0" err="1"/>
              <a:t>yaitu</a:t>
            </a:r>
            <a:r>
              <a:rPr lang="en-ID" sz="2400" dirty="0"/>
              <a:t> </a:t>
            </a:r>
            <a:r>
              <a:rPr lang="id-ID" sz="2400" dirty="0"/>
              <a:t>sks</a:t>
            </a:r>
            <a:r>
              <a:rPr lang="en-ID" sz="2400" dirty="0"/>
              <a:t>;</a:t>
            </a:r>
            <a:endParaRPr lang="id-ID" sz="2400" dirty="0"/>
          </a:p>
          <a:p>
            <a:pPr algn="just"/>
            <a:r>
              <a:rPr lang="id-ID" sz="2400" dirty="0"/>
              <a:t>Bentuk reward umumnya berupa piagam penghargaan atau surat keterangan dari pimpinan LKBH Kampus, masuk menjadi bagian SKS.</a:t>
            </a:r>
          </a:p>
          <a:p>
            <a:pPr marL="0" indent="0">
              <a:buNone/>
            </a:pPr>
            <a:endParaRPr lang="en-US" dirty="0"/>
          </a:p>
        </p:txBody>
      </p:sp>
    </p:spTree>
    <p:extLst>
      <p:ext uri="{BB962C8B-B14F-4D97-AF65-F5344CB8AC3E}">
        <p14:creationId xmlns:p14="http://schemas.microsoft.com/office/powerpoint/2010/main" val="3195380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Dosen</a:t>
            </a:r>
            <a:r>
              <a:rPr lang="en-US" dirty="0"/>
              <a:t> </a:t>
            </a:r>
            <a:r>
              <a:rPr lang="en-US" dirty="0" err="1"/>
              <a:t>dan</a:t>
            </a:r>
            <a:r>
              <a:rPr lang="en-US" dirty="0"/>
              <a:t> LBH </a:t>
            </a:r>
            <a:r>
              <a:rPr lang="en-US" dirty="0" err="1"/>
              <a:t>Kampus</a:t>
            </a:r>
            <a:endParaRPr lang="en-US" dirty="0"/>
          </a:p>
        </p:txBody>
      </p:sp>
      <p:sp>
        <p:nvSpPr>
          <p:cNvPr id="3" name="Content Placeholder 2"/>
          <p:cNvSpPr>
            <a:spLocks noGrp="1"/>
          </p:cNvSpPr>
          <p:nvPr>
            <p:ph idx="1"/>
          </p:nvPr>
        </p:nvSpPr>
        <p:spPr/>
        <p:txBody>
          <a:bodyPr>
            <a:normAutofit fontScale="70000" lnSpcReduction="20000"/>
          </a:bodyPr>
          <a:lstStyle/>
          <a:p>
            <a:pPr algn="just"/>
            <a:r>
              <a:rPr lang="id-ID" dirty="0"/>
              <a:t>Dosen yang terlibat/tergabung di LKBH walau menyatakan mendapatkan peningkatan kapasitas, namun cross check jawaban menunjukkan bahwa peningkatan kapasitas terkait metode pendidikan hukum klinis belum didapatkan dosen-dosen di LKBH Kampus.</a:t>
            </a:r>
          </a:p>
          <a:p>
            <a:r>
              <a:rPr lang="id-ID" dirty="0"/>
              <a:t>Dosen sendiri bergabung di LKBH, 50% karena sukarela, 40% karena penugasan dan 10% tidak menjawab</a:t>
            </a:r>
          </a:p>
          <a:p>
            <a:pPr algn="just"/>
            <a:r>
              <a:rPr lang="id-ID" dirty="0"/>
              <a:t>Dosen yang bergabung di LKBH, 50 % menyatakan mendapatkan kredit dan 50 % tidak mendapatkan kredit atas keterlibatannya di LKBH Kampus</a:t>
            </a:r>
          </a:p>
          <a:p>
            <a:pPr algn="just"/>
            <a:r>
              <a:rPr lang="en-US" dirty="0" err="1"/>
              <a:t>Untuk</a:t>
            </a:r>
            <a:r>
              <a:rPr lang="en-US" dirty="0"/>
              <a:t> </a:t>
            </a:r>
            <a:r>
              <a:rPr lang="en-US" dirty="0" err="1"/>
              <a:t>dosen</a:t>
            </a:r>
            <a:r>
              <a:rPr lang="en-US" dirty="0"/>
              <a:t> yang </a:t>
            </a:r>
            <a:r>
              <a:rPr lang="en-US" dirty="0" err="1"/>
              <a:t>terlibat</a:t>
            </a:r>
            <a:r>
              <a:rPr lang="en-US" dirty="0"/>
              <a:t> </a:t>
            </a:r>
            <a:r>
              <a:rPr lang="en-US" dirty="0" err="1"/>
              <a:t>dalam</a:t>
            </a:r>
            <a:r>
              <a:rPr lang="en-US" dirty="0"/>
              <a:t> </a:t>
            </a:r>
            <a:r>
              <a:rPr lang="en-US" dirty="0" err="1"/>
              <a:t>kepengurusan</a:t>
            </a:r>
            <a:r>
              <a:rPr lang="en-US" dirty="0"/>
              <a:t> di LKBH (</a:t>
            </a:r>
            <a:r>
              <a:rPr lang="en-US" dirty="0" err="1"/>
              <a:t>struktural</a:t>
            </a:r>
            <a:r>
              <a:rPr lang="en-US" dirty="0"/>
              <a:t>) </a:t>
            </a:r>
            <a:r>
              <a:rPr lang="en-US" dirty="0" err="1"/>
              <a:t>mendapat</a:t>
            </a:r>
            <a:r>
              <a:rPr lang="en-US" dirty="0"/>
              <a:t> </a:t>
            </a:r>
            <a:r>
              <a:rPr lang="en-US" dirty="0" err="1"/>
              <a:t>angka</a:t>
            </a:r>
            <a:r>
              <a:rPr lang="en-US" dirty="0"/>
              <a:t> </a:t>
            </a:r>
            <a:r>
              <a:rPr lang="en-US" dirty="0" err="1"/>
              <a:t>kredit</a:t>
            </a:r>
            <a:r>
              <a:rPr lang="en-US" dirty="0"/>
              <a:t> 3 SKS/semester, </a:t>
            </a:r>
            <a:r>
              <a:rPr lang="en-US" dirty="0" err="1"/>
              <a:t>sementara</a:t>
            </a:r>
            <a:r>
              <a:rPr lang="en-US" dirty="0"/>
              <a:t> </a:t>
            </a:r>
            <a:r>
              <a:rPr lang="en-US" dirty="0" err="1"/>
              <a:t>bagi</a:t>
            </a:r>
            <a:r>
              <a:rPr lang="en-US" dirty="0"/>
              <a:t> </a:t>
            </a:r>
            <a:r>
              <a:rPr lang="en-US" dirty="0" err="1"/>
              <a:t>dosen-dosen</a:t>
            </a:r>
            <a:r>
              <a:rPr lang="en-US" dirty="0"/>
              <a:t> yang </a:t>
            </a:r>
            <a:r>
              <a:rPr lang="en-US" dirty="0" err="1"/>
              <a:t>terlibat</a:t>
            </a:r>
            <a:r>
              <a:rPr lang="en-US" dirty="0"/>
              <a:t> </a:t>
            </a:r>
            <a:r>
              <a:rPr lang="en-US" dirty="0" err="1"/>
              <a:t>secara</a:t>
            </a:r>
            <a:r>
              <a:rPr lang="en-US" dirty="0"/>
              <a:t> </a:t>
            </a:r>
            <a:r>
              <a:rPr lang="en-US" dirty="0" err="1"/>
              <a:t>sukarela</a:t>
            </a:r>
            <a:r>
              <a:rPr lang="en-US" dirty="0"/>
              <a:t> </a:t>
            </a:r>
            <a:r>
              <a:rPr lang="en-US" dirty="0" err="1"/>
              <a:t>dalam</a:t>
            </a:r>
            <a:r>
              <a:rPr lang="en-US" dirty="0"/>
              <a:t> </a:t>
            </a:r>
            <a:r>
              <a:rPr lang="en-US" dirty="0" err="1"/>
              <a:t>mendukung</a:t>
            </a:r>
            <a:r>
              <a:rPr lang="en-US" dirty="0"/>
              <a:t> </a:t>
            </a:r>
            <a:r>
              <a:rPr lang="en-US" dirty="0" err="1"/>
              <a:t>penanganan</a:t>
            </a:r>
            <a:r>
              <a:rPr lang="en-US" dirty="0"/>
              <a:t> </a:t>
            </a:r>
            <a:r>
              <a:rPr lang="en-US" dirty="0" err="1"/>
              <a:t>perkara</a:t>
            </a:r>
            <a:r>
              <a:rPr lang="en-US" dirty="0"/>
              <a:t> (</a:t>
            </a:r>
            <a:r>
              <a:rPr lang="en-US" dirty="0" err="1"/>
              <a:t>Pengabdian</a:t>
            </a:r>
            <a:r>
              <a:rPr lang="en-US" dirty="0"/>
              <a:t> </a:t>
            </a:r>
            <a:r>
              <a:rPr lang="en-US" dirty="0" err="1"/>
              <a:t>masyarakat</a:t>
            </a:r>
            <a:r>
              <a:rPr lang="en-US" dirty="0"/>
              <a:t>) </a:t>
            </a:r>
            <a:r>
              <a:rPr lang="en-US" dirty="0" err="1"/>
              <a:t>mendapat</a:t>
            </a:r>
            <a:r>
              <a:rPr lang="en-US" dirty="0"/>
              <a:t> </a:t>
            </a:r>
            <a:r>
              <a:rPr lang="en-US" dirty="0" err="1"/>
              <a:t>kredit</a:t>
            </a:r>
            <a:r>
              <a:rPr lang="en-US" dirty="0"/>
              <a:t> 1 SKS.</a:t>
            </a:r>
            <a:endParaRPr lang="id-ID" dirty="0"/>
          </a:p>
          <a:p>
            <a:endParaRPr lang="en-US" dirty="0"/>
          </a:p>
        </p:txBody>
      </p:sp>
    </p:spTree>
    <p:extLst>
      <p:ext uri="{BB962C8B-B14F-4D97-AF65-F5344CB8AC3E}">
        <p14:creationId xmlns:p14="http://schemas.microsoft.com/office/powerpoint/2010/main" val="1034729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Kesimpulan</a:t>
            </a:r>
            <a:endParaRPr lang="en-US" dirty="0"/>
          </a:p>
        </p:txBody>
      </p:sp>
      <p:sp>
        <p:nvSpPr>
          <p:cNvPr id="3" name="Content Placeholder 2"/>
          <p:cNvSpPr>
            <a:spLocks noGrp="1"/>
          </p:cNvSpPr>
          <p:nvPr>
            <p:ph idx="1"/>
          </p:nvPr>
        </p:nvSpPr>
        <p:spPr/>
        <p:txBody>
          <a:bodyPr>
            <a:normAutofit fontScale="92500" lnSpcReduction="10000"/>
          </a:bodyPr>
          <a:lstStyle/>
          <a:p>
            <a:pPr algn="just"/>
            <a:r>
              <a:rPr lang="id-ID" dirty="0"/>
              <a:t>Hampir 80% responden telah melibatkan mahasiswa dalam layanan bantuan hukum, dan memiliki syarat minimal bagi mahasiswa yang akan terlibat</a:t>
            </a:r>
          </a:p>
          <a:p>
            <a:pPr algn="just"/>
            <a:r>
              <a:rPr lang="id-ID" dirty="0"/>
              <a:t>Tidak ada perencanaan yang sistematis dan terukur terkait pelibatan mahasiswa</a:t>
            </a:r>
          </a:p>
          <a:p>
            <a:pPr algn="just"/>
            <a:r>
              <a:rPr lang="id-ID" dirty="0"/>
              <a:t>Tidak ada metode standar supervisi dan evaluasi keterlibatan mahasiswa</a:t>
            </a:r>
          </a:p>
          <a:p>
            <a:pPr algn="just"/>
            <a:r>
              <a:rPr lang="id-ID" dirty="0"/>
              <a:t>Tidak digunakannya metode pendidikan hukum klinis dalam layanan bantuan hukum</a:t>
            </a:r>
          </a:p>
          <a:p>
            <a:endParaRPr lang="en-US" dirty="0"/>
          </a:p>
        </p:txBody>
      </p:sp>
    </p:spTree>
    <p:extLst>
      <p:ext uri="{BB962C8B-B14F-4D97-AF65-F5344CB8AC3E}">
        <p14:creationId xmlns:p14="http://schemas.microsoft.com/office/powerpoint/2010/main" val="1599474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Metode Pengajaran Yang Efektif</a:t>
            </a:r>
          </a:p>
        </p:txBody>
      </p:sp>
      <p:sp>
        <p:nvSpPr>
          <p:cNvPr id="3" name="Content Placeholder 2"/>
          <p:cNvSpPr>
            <a:spLocks noGrp="1"/>
          </p:cNvSpPr>
          <p:nvPr>
            <p:ph idx="1"/>
          </p:nvPr>
        </p:nvSpPr>
        <p:spPr/>
        <p:txBody>
          <a:bodyPr/>
          <a:lstStyle/>
          <a:p>
            <a:pPr>
              <a:buNone/>
            </a:pPr>
            <a:endParaRPr lang="id-ID" dirty="0"/>
          </a:p>
        </p:txBody>
      </p:sp>
      <p:pic>
        <p:nvPicPr>
          <p:cNvPr id="1026" name="Picture 2" descr="http://www.ugc.edu.hk/tlqpr01/site/abstracts/064_wong_files/image002.jpg"/>
          <p:cNvPicPr>
            <a:picLocks noChangeAspect="1" noChangeArrowheads="1"/>
          </p:cNvPicPr>
          <p:nvPr/>
        </p:nvPicPr>
        <p:blipFill>
          <a:blip r:embed="rId2"/>
          <a:srcRect/>
          <a:stretch>
            <a:fillRect/>
          </a:stretch>
        </p:blipFill>
        <p:spPr bwMode="auto">
          <a:xfrm>
            <a:off x="467544" y="1340768"/>
            <a:ext cx="8352928" cy="496855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600</Words>
  <Application>Microsoft Macintosh PowerPoint</Application>
  <PresentationFormat>On-screen Show (4:3)</PresentationFormat>
  <Paragraphs>52</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Pemberdayaan Hukum, dan Akses Keadilan Untuk Masyarakat Marjinal</vt:lpstr>
      <vt:lpstr>Akses Keadilan</vt:lpstr>
      <vt:lpstr>Pemberdayaan Hukum (Legal Empowerment)</vt:lpstr>
      <vt:lpstr>Pemberdayaan Hukum, Akses Keadilan dan LBH Kampus</vt:lpstr>
      <vt:lpstr>LBH Kampus dan Mahasiswa (Penelitian ILRC 2019)</vt:lpstr>
      <vt:lpstr>Keterlibatan Mahasiswa di LBH Kampus</vt:lpstr>
      <vt:lpstr>Dosen dan LBH Kampus</vt:lpstr>
      <vt:lpstr>Kesimpulan</vt:lpstr>
      <vt:lpstr>Metode Pengajaran Yang Efektif</vt:lpstr>
      <vt:lpstr>Pengertian Pendidikan Hukum Klinis</vt:lpstr>
      <vt:lpstr>In-House Clinic</vt:lpstr>
      <vt:lpstr>Street Law/Penyuluhan Hukum</vt:lpstr>
      <vt:lpstr>Proses Pendidikan Hukum Klinis</vt:lpstr>
      <vt:lpstr>Referensi Pendidikan Hukum Klinis</vt:lpstr>
      <vt:lpstr>Referensi Pendidikan Hukum Klinis</vt:lpstr>
      <vt:lpstr>Sumber Referensi Pendidikan Hukum Klinis</vt:lpstr>
      <vt:lpstr>Sumber Referensi </vt:lpstr>
      <vt:lpstr>Sumber Referensi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Pendidikan Hukum Klinik Sebuah Pengantar</dc:title>
  <dc:creator>UPS</dc:creator>
  <cp:lastModifiedBy>Uli Parulian Sihombing</cp:lastModifiedBy>
  <cp:revision>29</cp:revision>
  <dcterms:created xsi:type="dcterms:W3CDTF">2014-04-01T20:45:36Z</dcterms:created>
  <dcterms:modified xsi:type="dcterms:W3CDTF">2022-10-18T05:15:15Z</dcterms:modified>
</cp:coreProperties>
</file>