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67" r:id="rId2"/>
    <p:sldId id="258" r:id="rId3"/>
    <p:sldId id="259" r:id="rId4"/>
    <p:sldId id="260" r:id="rId5"/>
    <p:sldId id="256" r:id="rId6"/>
    <p:sldId id="283" r:id="rId7"/>
    <p:sldId id="284" r:id="rId8"/>
    <p:sldId id="285" r:id="rId9"/>
    <p:sldId id="277" r:id="rId10"/>
    <p:sldId id="281" r:id="rId11"/>
    <p:sldId id="261" r:id="rId12"/>
    <p:sldId id="299" r:id="rId13"/>
    <p:sldId id="300" r:id="rId14"/>
    <p:sldId id="301" r:id="rId15"/>
    <p:sldId id="287" r:id="rId16"/>
    <p:sldId id="278" r:id="rId17"/>
    <p:sldId id="302" r:id="rId18"/>
    <p:sldId id="257" r:id="rId19"/>
    <p:sldId id="270" r:id="rId20"/>
    <p:sldId id="304" r:id="rId21"/>
    <p:sldId id="262" r:id="rId22"/>
    <p:sldId id="269" r:id="rId23"/>
    <p:sldId id="275" r:id="rId24"/>
    <p:sldId id="305" r:id="rId25"/>
    <p:sldId id="271" r:id="rId26"/>
    <p:sldId id="272" r:id="rId27"/>
    <p:sldId id="265" r:id="rId28"/>
    <p:sldId id="268" r:id="rId29"/>
    <p:sldId id="274" r:id="rId30"/>
    <p:sldId id="303" r:id="rId31"/>
    <p:sldId id="26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0"/>
    <p:restoredTop sz="94670"/>
  </p:normalViewPr>
  <p:slideViewPr>
    <p:cSldViewPr snapToGrid="0">
      <p:cViewPr varScale="1">
        <p:scale>
          <a:sx n="65" d="100"/>
          <a:sy n="65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38C49A4-CD70-3986-48DB-4FE9CD8E0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C0385-D122-19FC-D409-FAA4F942E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845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CA777-2CF3-1991-7E0B-7603859C8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9807" y="4879996"/>
            <a:ext cx="5883008" cy="13225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415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4188241-8304-2DAC-5430-A1CC9100D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6F3CE-1442-331B-C2EF-9558ABC6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222" y="765672"/>
            <a:ext cx="7910111" cy="710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6D-4693-90D3-55AF-C509D7A47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9767" y="2241932"/>
            <a:ext cx="2943225" cy="2947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38A2AF4-B8CD-5B9F-AE6D-A250DF3E9C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624387" y="2241931"/>
            <a:ext cx="2943225" cy="2947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E371A4-8090-6F5D-076C-FA8293EF93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09008" y="2241931"/>
            <a:ext cx="2943225" cy="2947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29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 in front of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C2583A23-DF8F-266B-0337-F0C84E199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444"/>
            <a:ext cx="12272790" cy="69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031229E-51B0-6478-0127-79458C5D8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6F3CE-1442-331B-C2EF-9558ABC6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2730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6D-4693-90D3-55AF-C509D7A47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275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17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D3797AD-61D9-FED3-C71C-1C99E8547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6F3CE-1442-331B-C2EF-9558ABC6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6D-4693-90D3-55AF-C509D7A47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4C45DAD-AEBE-67CC-8982-E541368B6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6F3CE-1442-331B-C2EF-9558ABC6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58" y="765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6D-4693-90D3-55AF-C509D7A47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858" y="236587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09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6907CFB-7AD3-E905-2B6E-8C95E5AF1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633EE-636B-4E75-E6E6-BEAD91F9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E1FA-E475-FBBF-315C-0B65A17A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45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F623FE39-463C-A70A-59A1-12F2D2A18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633EE-636B-4E75-E6E6-BEAD91F9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E1FA-E475-FBBF-315C-0B65A17A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35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7973087-E2D6-27D8-341C-1201457F6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633EE-636B-4E75-E6E6-BEAD91F9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E1FA-E475-FBBF-315C-0B65A17A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3845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1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7C92C573-6DE0-3111-00C8-84A47FA06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6F3CE-1442-331B-C2EF-9558ABC6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484" y="765672"/>
            <a:ext cx="580761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6D-4693-90D3-55AF-C509D7A47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1484" y="2365872"/>
            <a:ext cx="5807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2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outdoor, boat&#10;&#10;Description automatically generated">
            <a:extLst>
              <a:ext uri="{FF2B5EF4-FFF2-40B4-BE49-F238E27FC236}">
                <a16:creationId xmlns:a16="http://schemas.microsoft.com/office/drawing/2014/main" id="{04BF5E62-4AFA-56BA-6C4F-072C709D3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6F3CE-1442-331B-C2EF-9558ABC6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472" y="765672"/>
            <a:ext cx="189662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6D-4693-90D3-55AF-C509D7A47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52472" y="2365872"/>
            <a:ext cx="189662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2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F9C54-11AA-10AD-830F-A0A43EE3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F3817-BE6E-D904-4ECB-B47651AB2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8FD40-73A8-0C01-86D1-CF610CE12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D3FC-10B7-5D4A-BC8A-89CF5E2273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2ACEA-4469-0ED2-3454-664E576A4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8F4C8-2785-E171-0E20-E6243FDBF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14DF-53CF-9249-8219-28114E5C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75" r:id="rId4"/>
    <p:sldLayoutId id="2147483668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microsoft.com/office/2007/relationships/hdphoto" Target="../media/hdphoto4.wdp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microsoft.com/office/2007/relationships/hdphoto" Target="../media/hdphoto6.wdp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uhammad.taufan@kemlu.go.id" TargetMode="External"/><Relationship Id="rId7" Type="http://schemas.openxmlformats.org/officeDocument/2006/relationships/image" Target="../media/image69.png"/><Relationship Id="rId2" Type="http://schemas.openxmlformats.org/officeDocument/2006/relationships/hyperlink" Target="mailto:haryo.bn.ny@gmail.c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hmad.almaududy@kemlu.go.id" TargetMode="External"/><Relationship Id="rId5" Type="http://schemas.openxmlformats.org/officeDocument/2006/relationships/hyperlink" Target="mailto:taufan02@gmail.com" TargetMode="External"/><Relationship Id="rId4" Type="http://schemas.openxmlformats.org/officeDocument/2006/relationships/hyperlink" Target="mailto:taufan02@gmail.c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7F33-AA71-275E-1DC0-415A4188A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311" y="1789030"/>
            <a:ext cx="9144000" cy="2745899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DIPLOMAT MILENIAL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400" b="1" dirty="0" err="1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1">
                    <a:lumMod val="95000"/>
                  </a:schemeClr>
                </a:solidFill>
              </a:rPr>
              <a:t>Menghadapi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1">
                    <a:lumMod val="95000"/>
                  </a:schemeClr>
                </a:solidFill>
              </a:rPr>
              <a:t>Tantangan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 Global</a:t>
            </a:r>
            <a:br>
              <a:rPr lang="en-US" sz="4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b="1" i="1" dirty="0" err="1">
                <a:solidFill>
                  <a:schemeClr val="bg1">
                    <a:lumMod val="95000"/>
                  </a:schemeClr>
                </a:solidFill>
              </a:rPr>
              <a:t>Kuliah</a:t>
            </a:r>
            <a: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bg1">
                    <a:lumMod val="95000"/>
                  </a:schemeClr>
                </a:solidFill>
              </a:rPr>
              <a:t>Umum</a:t>
            </a:r>
            <a: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bg1">
                    <a:lumMod val="95000"/>
                  </a:schemeClr>
                </a:solidFill>
              </a:rPr>
              <a:t>Fakultas</a:t>
            </a:r>
            <a: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  <a:t> Hukum Universitas Pancasila</a:t>
            </a:r>
            <a:b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  <a:t>20 </a:t>
            </a:r>
            <a:r>
              <a:rPr lang="en-US" sz="2700" b="1" i="1" dirty="0" err="1">
                <a:solidFill>
                  <a:schemeClr val="bg1">
                    <a:lumMod val="95000"/>
                  </a:schemeClr>
                </a:solidFill>
              </a:rPr>
              <a:t>Oktober</a:t>
            </a:r>
            <a: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  <a:t> 2022</a:t>
            </a:r>
            <a:r>
              <a:rPr lang="en-US" sz="27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D8FC3-C5C2-3B65-26EB-43E2A2DBD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</a:t>
            </a:r>
            <a:r>
              <a:rPr lang="en-US" dirty="0" err="1"/>
              <a:t>Haryo</a:t>
            </a:r>
            <a:r>
              <a:rPr lang="en-US" dirty="0"/>
              <a:t> B. Nugroho	</a:t>
            </a:r>
          </a:p>
          <a:p>
            <a:r>
              <a:rPr lang="en-US" dirty="0"/>
              <a:t>Muhammad </a:t>
            </a:r>
            <a:r>
              <a:rPr lang="en-US" dirty="0" err="1"/>
              <a:t>Taufan</a:t>
            </a:r>
            <a:r>
              <a:rPr lang="en-US" dirty="0"/>
              <a:t>, Ph.D.</a:t>
            </a:r>
          </a:p>
          <a:p>
            <a:r>
              <a:rPr lang="en-US" dirty="0"/>
              <a:t>Ahmad </a:t>
            </a:r>
            <a:r>
              <a:rPr lang="en-US" dirty="0" err="1"/>
              <a:t>Almaududy</a:t>
            </a:r>
            <a:r>
              <a:rPr lang="en-US" dirty="0"/>
              <a:t> Amri, Ph.D.</a:t>
            </a:r>
          </a:p>
        </p:txBody>
      </p:sp>
    </p:spTree>
    <p:extLst>
      <p:ext uri="{BB962C8B-B14F-4D97-AF65-F5344CB8AC3E}">
        <p14:creationId xmlns:p14="http://schemas.microsoft.com/office/powerpoint/2010/main" val="330987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3883-5357-C941-8547-C0FB07E9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3EBE-8D42-CD43-9550-5ED747C1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7340296" cy="41954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</a:rPr>
              <a:t>Changes in geo-politic global and regional</a:t>
            </a: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</a:rPr>
              <a:t>Conflict between states dan territorial dispute</a:t>
            </a: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</a:rPr>
              <a:t>Trust deficit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00DCE-C9D8-8D46-9D40-AB280C20E2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55" y="4152047"/>
            <a:ext cx="1805418" cy="2705953"/>
          </a:xfrm>
          <a:prstGeom prst="rect">
            <a:avLst/>
          </a:prstGeom>
        </p:spPr>
      </p:pic>
      <p:pic>
        <p:nvPicPr>
          <p:cNvPr id="10242" name="Picture 2" descr="What Is A Problem Solution Essay">
            <a:extLst>
              <a:ext uri="{FF2B5EF4-FFF2-40B4-BE49-F238E27FC236}">
                <a16:creationId xmlns:a16="http://schemas.microsoft.com/office/drawing/2014/main" id="{77B95C10-57E7-144C-97B5-7C2873BF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74" y="3429000"/>
            <a:ext cx="4784688" cy="29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4B63A3B7-7592-F940-A7D6-F9CC0AC8A409}"/>
              </a:ext>
            </a:extLst>
          </p:cNvPr>
          <p:cNvGrpSpPr/>
          <p:nvPr/>
        </p:nvGrpSpPr>
        <p:grpSpPr>
          <a:xfrm>
            <a:off x="10481920" y="723047"/>
            <a:ext cx="1710080" cy="3631147"/>
            <a:chOff x="0" y="0"/>
            <a:chExt cx="3172218" cy="7965433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8AFF06EF-EF43-CA42-9831-28D8C1DB1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9658" cy="4546365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F669726-ADE4-D44B-BCB9-456B59FCB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92427" y="6266574"/>
              <a:ext cx="1079791" cy="1698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82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60388-6478-C047-A618-12522143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884755" cy="162521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  <a:latin typeface="Athelas" panose="02000503000000020003" pitchFamily="2" charset="77"/>
              </a:rPr>
              <a:t>Functions of Diplomatic Mission </a:t>
            </a:r>
            <a:br>
              <a:rPr lang="en-US" sz="3700" b="1" dirty="0">
                <a:solidFill>
                  <a:srgbClr val="FFFFFF"/>
                </a:solidFill>
                <a:latin typeface="Athelas" panose="02000503000000020003" pitchFamily="2" charset="77"/>
              </a:rPr>
            </a:br>
            <a:r>
              <a:rPr lang="en-US" sz="3700" b="1" dirty="0">
                <a:solidFill>
                  <a:srgbClr val="FFFFFF"/>
                </a:solidFill>
                <a:latin typeface="Athelas" panose="02000503000000020003" pitchFamily="2" charset="77"/>
              </a:rPr>
              <a:t>(Vienna Convention 1961)</a:t>
            </a: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217717D6-43D4-4846-AA3F-44E8AADCD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73" y="2667954"/>
            <a:ext cx="2308122" cy="3635293"/>
          </a:xfrm>
          <a:prstGeom prst="rect">
            <a:avLst/>
          </a:prstGeom>
        </p:spPr>
      </p:pic>
      <p:sp>
        <p:nvSpPr>
          <p:cNvPr id="34" name="Rectangle 16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UN IRAN – Berdikari Online">
            <a:extLst>
              <a:ext uri="{FF2B5EF4-FFF2-40B4-BE49-F238E27FC236}">
                <a16:creationId xmlns:a16="http://schemas.microsoft.com/office/drawing/2014/main" id="{A06E36C9-44A8-0348-B7AB-762DBFF4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38970" y="3335341"/>
            <a:ext cx="3067358" cy="23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345D-E22F-6746-B0B8-CE132E8C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133" y="762983"/>
            <a:ext cx="4313292" cy="5330923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thelas" panose="02000503000000020003" pitchFamily="2" charset="77"/>
              </a:rPr>
              <a:t>Representing</a:t>
            </a:r>
          </a:p>
          <a:p>
            <a:r>
              <a:rPr lang="en-US" sz="5400" dirty="0">
                <a:solidFill>
                  <a:srgbClr val="FFFFFF"/>
                </a:solidFill>
                <a:latin typeface="Athelas" panose="02000503000000020003" pitchFamily="2" charset="77"/>
              </a:rPr>
              <a:t>Promoting</a:t>
            </a:r>
          </a:p>
          <a:p>
            <a:r>
              <a:rPr lang="en-US" sz="5400" dirty="0">
                <a:solidFill>
                  <a:srgbClr val="FFFFFF"/>
                </a:solidFill>
                <a:latin typeface="Athelas" panose="02000503000000020003" pitchFamily="2" charset="77"/>
              </a:rPr>
              <a:t>Protecting</a:t>
            </a:r>
          </a:p>
          <a:p>
            <a:r>
              <a:rPr lang="en-US" sz="5400" dirty="0">
                <a:solidFill>
                  <a:srgbClr val="FFFFFF"/>
                </a:solidFill>
                <a:latin typeface="Athelas" panose="02000503000000020003" pitchFamily="2" charset="77"/>
              </a:rPr>
              <a:t>Negotiating</a:t>
            </a:r>
          </a:p>
          <a:p>
            <a:r>
              <a:rPr lang="en-US" sz="5400" dirty="0">
                <a:solidFill>
                  <a:srgbClr val="FFFFFF"/>
                </a:solidFill>
                <a:latin typeface="Athelas" panose="02000503000000020003" pitchFamily="2" charset="77"/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141014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3BED-A228-4DDC-8DB6-F3D4B4B2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64" y="1848255"/>
            <a:ext cx="5680953" cy="1580745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Athelas" panose="02000503000000020003" pitchFamily="2" charset="77"/>
              </a:rPr>
              <a:t>Multilateral Diplomacy in a Nutshell</a:t>
            </a:r>
          </a:p>
        </p:txBody>
      </p:sp>
      <p:sp>
        <p:nvSpPr>
          <p:cNvPr id="2060" name="Freeform: Shape 205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Autumn edition of the Online Diploma in Multilateral Diplomacy launching in  October! | UNITAR">
            <a:extLst>
              <a:ext uri="{FF2B5EF4-FFF2-40B4-BE49-F238E27FC236}">
                <a16:creationId xmlns:a16="http://schemas.microsoft.com/office/drawing/2014/main" id="{1E338F80-5A37-C54A-B65E-76D42A307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F070E-C55B-436F-9D93-9175DAB1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99" y="3429000"/>
            <a:ext cx="7480299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Athelas" panose="02000503000000020003" pitchFamily="2" charset="77"/>
            </a:endParaRPr>
          </a:p>
          <a:p>
            <a:r>
              <a:rPr lang="en-US" sz="2400" dirty="0">
                <a:latin typeface="Athelas" panose="02000503000000020003" pitchFamily="2" charset="77"/>
              </a:rPr>
              <a:t>Norm Setting Avenue </a:t>
            </a:r>
          </a:p>
          <a:p>
            <a:r>
              <a:rPr lang="en-US" sz="2400" dirty="0">
                <a:latin typeface="Athelas" panose="02000503000000020003" pitchFamily="2" charset="77"/>
              </a:rPr>
              <a:t>Aim: Putting member state’s ideal to international standard/ norm </a:t>
            </a:r>
          </a:p>
          <a:p>
            <a:r>
              <a:rPr lang="en-US" sz="2400" dirty="0">
                <a:latin typeface="Athelas" panose="02000503000000020003" pitchFamily="2" charset="77"/>
              </a:rPr>
              <a:t>Consensus – best outcome </a:t>
            </a:r>
          </a:p>
          <a:p>
            <a:r>
              <a:rPr lang="en-US" sz="2400" dirty="0">
                <a:latin typeface="Athelas" panose="02000503000000020003" pitchFamily="2" charset="77"/>
              </a:rPr>
              <a:t>Equal Right – Different Underlying Powers </a:t>
            </a:r>
          </a:p>
          <a:p>
            <a:r>
              <a:rPr lang="en-US" sz="2400" dirty="0">
                <a:latin typeface="Athelas" panose="02000503000000020003" pitchFamily="2" charset="77"/>
              </a:rPr>
              <a:t>Product: Resolution, Political Statement, Optic, Impression (brand)</a:t>
            </a:r>
          </a:p>
        </p:txBody>
      </p:sp>
    </p:spTree>
    <p:extLst>
      <p:ext uri="{BB962C8B-B14F-4D97-AF65-F5344CB8AC3E}">
        <p14:creationId xmlns:p14="http://schemas.microsoft.com/office/powerpoint/2010/main" val="2842585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127-77DF-0945-A426-D5D2339C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50" y="365125"/>
            <a:ext cx="606792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thelas" panose="02000503000000020003" pitchFamily="2" charset="77"/>
              </a:rPr>
              <a:t>Multilateral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F08A-574B-A246-B75F-E228B213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90" y="1825625"/>
            <a:ext cx="546453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Position Paper (Coord </a:t>
            </a:r>
            <a:r>
              <a:rPr lang="en-US" dirty="0" err="1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Kemlu</a:t>
            </a:r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Demarch (support gathering)</a:t>
            </a:r>
          </a:p>
          <a:p>
            <a:r>
              <a:rPr lang="en-US" dirty="0" err="1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RoP</a:t>
            </a:r>
            <a:endParaRPr lang="en-US" dirty="0">
              <a:solidFill>
                <a:schemeClr val="bg1"/>
              </a:solidFill>
              <a:latin typeface="Athelas" panose="02000503000000020003" pitchFamily="2" charset="77"/>
              <a:cs typeface="MuktaMahee Regular" panose="020B0000000000000000" pitchFamily="34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Groupings </a:t>
            </a: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Mandate</a:t>
            </a: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Agenda of Meeting</a:t>
            </a:r>
          </a:p>
          <a:p>
            <a:r>
              <a:rPr lang="en-US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Product/ outcome documents</a:t>
            </a:r>
          </a:p>
          <a:p>
            <a:endParaRPr lang="en-US" sz="2000" dirty="0">
              <a:solidFill>
                <a:schemeClr val="bg1"/>
              </a:solidFill>
              <a:latin typeface="Athelas" panose="02000503000000020003" pitchFamily="2" charset="77"/>
              <a:cs typeface="MuktaMahee Regular" panose="020B0000000000000000" pitchFamily="34" charset="77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64A1B0E-041C-2943-9DAC-C1AC483BCD87}"/>
              </a:ext>
            </a:extLst>
          </p:cNvPr>
          <p:cNvGrpSpPr/>
          <p:nvPr/>
        </p:nvGrpSpPr>
        <p:grpSpPr>
          <a:xfrm>
            <a:off x="6587557" y="1278829"/>
            <a:ext cx="5169560" cy="4517262"/>
            <a:chOff x="-2968389" y="55324"/>
            <a:chExt cx="9589593" cy="9909251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9BA17988-4821-9A47-A5B4-4324917BB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968389" y="55324"/>
              <a:ext cx="2889657" cy="4546365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E9599357-07AA-864F-8D6F-C5D9A242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541413" y="8265716"/>
              <a:ext cx="1079791" cy="1698859"/>
            </a:xfrm>
            <a:prstGeom prst="rect">
              <a:avLst/>
            </a:prstGeom>
          </p:spPr>
        </p:pic>
      </p:grpSp>
      <p:pic>
        <p:nvPicPr>
          <p:cNvPr id="8" name="Picture 2" descr="The lingering hope for 76th session of the UNGA: What can be done? -  Opinion - The Jakarta Post">
            <a:extLst>
              <a:ext uri="{FF2B5EF4-FFF2-40B4-BE49-F238E27FC236}">
                <a16:creationId xmlns:a16="http://schemas.microsoft.com/office/drawing/2014/main" id="{B9B9B43F-B065-3C4E-BDF3-D6C930C11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2676" y="0"/>
            <a:ext cx="5824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8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90B46-448D-7C77-C3BC-BC5BB4F6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spc="-71" dirty="0">
                <a:solidFill>
                  <a:schemeClr val="bg1"/>
                </a:solidFill>
                <a:latin typeface="Athelas" panose="02000503000000020003" pitchFamily="2" charset="77"/>
              </a:rPr>
              <a:t>Multilateral Negotiator Traits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F1655-818A-A2B8-BE7F-940A26DEC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10000"/>
          </a:bodyPr>
          <a:lstStyle/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Sharp on spotlight, warm on low light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Strong library of Reference/ packed with rich institutional memory 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Quick and Responsive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Know where to find 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Corridor Master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Know their mandate and know everyone's position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Expert in Stakeholder Analysis Skills </a:t>
            </a:r>
          </a:p>
          <a:p>
            <a:pPr marL="417428" lvl="1" indent="-228600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thelas" panose="02000503000000020003" pitchFamily="2" charset="77"/>
              </a:rPr>
              <a:t>Savvy, Pop, but should be taken seriously 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3225" y="618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59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23D0-D3F1-5A40-BE86-7A578EA8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Athelas" panose="02000503000000020003" pitchFamily="2" charset="77"/>
              </a:rPr>
              <a:t>Career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39383-C070-A243-9274-B30990B4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473" y="1626198"/>
            <a:ext cx="6366081" cy="419548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Merangkai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abstrak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menjadi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nyata</a:t>
            </a:r>
            <a:endParaRPr lang="en-US" sz="2800" dirty="0">
              <a:solidFill>
                <a:schemeClr val="bg1"/>
              </a:solidFill>
              <a:latin typeface="Athelas" panose="02000503000000020003" pitchFamily="2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Planning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terhadap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masa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depan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terukur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logis</a:t>
            </a:r>
            <a:endParaRPr lang="en-US" sz="2800" dirty="0">
              <a:solidFill>
                <a:schemeClr val="bg1"/>
              </a:solidFill>
              <a:latin typeface="Athelas" panose="02000503000000020003" pitchFamily="2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Mengetahui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langkah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perlu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diambil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pada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jangka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panjang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tengah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pendek</a:t>
            </a:r>
            <a:endParaRPr lang="en-US" sz="2800" dirty="0">
              <a:solidFill>
                <a:schemeClr val="bg1"/>
              </a:solidFill>
              <a:latin typeface="Athelas" panose="02000503000000020003" pitchFamily="2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Start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lebih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awal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dari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telat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sadar</a:t>
            </a:r>
            <a:endParaRPr lang="en-US" sz="2800" dirty="0">
              <a:solidFill>
                <a:schemeClr val="bg1"/>
              </a:solidFill>
              <a:latin typeface="Athelas" panose="02000503000000020003" pitchFamily="2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Mencapai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hasil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thelas" panose="02000503000000020003" pitchFamily="2" charset="77"/>
              </a:rPr>
              <a:t>maksimal</a:t>
            </a:r>
            <a:r>
              <a:rPr lang="en-US" sz="2800" dirty="0">
                <a:solidFill>
                  <a:schemeClr val="bg1"/>
                </a:solidFill>
                <a:latin typeface="Athelas" panose="02000503000000020003" pitchFamily="2" charset="77"/>
              </a:rPr>
              <a:t>: 3 in 1?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C69F4-50D1-6449-A601-26991B9E9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55" y="4822769"/>
            <a:ext cx="1357911" cy="2035231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A2BEDB2-4C11-644E-8AD8-8D791898B612}"/>
              </a:ext>
            </a:extLst>
          </p:cNvPr>
          <p:cNvGrpSpPr/>
          <p:nvPr/>
        </p:nvGrpSpPr>
        <p:grpSpPr>
          <a:xfrm>
            <a:off x="10481920" y="2468880"/>
            <a:ext cx="1710080" cy="3631147"/>
            <a:chOff x="0" y="0"/>
            <a:chExt cx="3172218" cy="7965433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03C0975-F0E5-CE4B-B7F1-83547E173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9658" cy="4546365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E3465FC-3D22-1242-9E92-C71E4322E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92427" y="6266574"/>
              <a:ext cx="1079791" cy="169885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6D11B8C-D810-894C-B610-47A9BB58F7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54" y="4676542"/>
            <a:ext cx="3604053" cy="20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úmeros de cotización bursátil en una pantalla digital">
            <a:extLst>
              <a:ext uri="{FF2B5EF4-FFF2-40B4-BE49-F238E27FC236}">
                <a16:creationId xmlns:a16="http://schemas.microsoft.com/office/drawing/2014/main" id="{E5F0CFBB-69C6-49C5-8EAC-EC40BEE07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498" y="10"/>
            <a:ext cx="58135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8C024-78AC-4033-B9E7-96F06676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75" y="287484"/>
            <a:ext cx="5078627" cy="2057400"/>
          </a:xfrm>
        </p:spPr>
        <p:txBody>
          <a:bodyPr anchor="b"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Athelas" panose="02000503000000020003" pitchFamily="2" charset="77"/>
              </a:rPr>
              <a:t>Personal Branding: </a:t>
            </a:r>
            <a:br>
              <a:rPr lang="en-US" sz="4000" b="1" i="1" dirty="0">
                <a:solidFill>
                  <a:schemeClr val="bg1"/>
                </a:solidFill>
                <a:latin typeface="Athelas" panose="02000503000000020003" pitchFamily="2" charset="77"/>
              </a:rPr>
            </a:br>
            <a:r>
              <a:rPr lang="en-US" sz="4000" b="1" i="1" dirty="0">
                <a:solidFill>
                  <a:schemeClr val="bg1"/>
                </a:solidFill>
                <a:latin typeface="Athelas" panose="02000503000000020003" pitchFamily="2" charset="77"/>
              </a:rPr>
              <a:t>5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37511-DD8F-4599-A937-D7CDE584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75" y="2632357"/>
            <a:ext cx="5813502" cy="267004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Repackaging and Rebranding </a:t>
            </a:r>
          </a:p>
          <a:p>
            <a:r>
              <a:rPr lang="es-ES" b="1" dirty="0" err="1">
                <a:solidFill>
                  <a:schemeClr val="bg1"/>
                </a:solidFill>
                <a:latin typeface="Athelas" panose="02000503000000020003" pitchFamily="2" charset="77"/>
              </a:rPr>
              <a:t>Mengasah</a:t>
            </a:r>
            <a:r>
              <a:rPr lang="es-ES" b="1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thelas" panose="02000503000000020003" pitchFamily="2" charset="77"/>
              </a:rPr>
              <a:t>Metode</a:t>
            </a:r>
            <a:r>
              <a:rPr lang="es-ES" b="1" dirty="0">
                <a:solidFill>
                  <a:schemeClr val="bg1"/>
                </a:solidFill>
                <a:latin typeface="Athelas" panose="02000503000000020003" pitchFamily="2" charset="77"/>
              </a:rPr>
              <a:t> dan </a:t>
            </a:r>
            <a:r>
              <a:rPr lang="es-ES" b="1" dirty="0" err="1">
                <a:solidFill>
                  <a:schemeClr val="bg1"/>
                </a:solidFill>
                <a:latin typeface="Athelas" panose="02000503000000020003" pitchFamily="2" charset="77"/>
              </a:rPr>
              <a:t>Sistematika</a:t>
            </a:r>
            <a:r>
              <a:rPr lang="es-ES" b="1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thelas" panose="02000503000000020003" pitchFamily="2" charset="77"/>
              </a:rPr>
              <a:t>Berfikir</a:t>
            </a:r>
            <a:endParaRPr lang="en-US" b="1" dirty="0">
              <a:solidFill>
                <a:schemeClr val="bg1"/>
              </a:solidFill>
              <a:latin typeface="Athelas" panose="02000503000000020003" pitchFamily="2" charset="77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thelas" panose="02000503000000020003" pitchFamily="2" charset="77"/>
              </a:rPr>
              <a:t>Berbasis</a:t>
            </a:r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thelas" panose="02000503000000020003" pitchFamily="2" charset="77"/>
              </a:rPr>
              <a:t>Teknologi</a:t>
            </a:r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Collaboration and Empowerment</a:t>
            </a:r>
          </a:p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Connect and Inspire</a:t>
            </a:r>
          </a:p>
        </p:txBody>
      </p:sp>
    </p:spTree>
    <p:extLst>
      <p:ext uri="{BB962C8B-B14F-4D97-AF65-F5344CB8AC3E}">
        <p14:creationId xmlns:p14="http://schemas.microsoft.com/office/powerpoint/2010/main" val="395756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ABC2-1BED-624B-84B1-5744C3810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08" y="129924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thelas" panose="02000503000000020003" pitchFamily="2" charset="77"/>
              </a:rPr>
              <a:t>A diplomat who says “yes” means “maybe” </a:t>
            </a:r>
          </a:p>
          <a:p>
            <a:pPr marL="0" indent="0">
              <a:buNone/>
            </a:pPr>
            <a:r>
              <a:rPr lang="en-US" b="1" dirty="0">
                <a:latin typeface="Athelas" panose="02000503000000020003" pitchFamily="2" charset="77"/>
              </a:rPr>
              <a:t>A diplomat who says “maybe” means “no”</a:t>
            </a:r>
          </a:p>
          <a:p>
            <a:pPr marL="0" indent="0">
              <a:buNone/>
            </a:pPr>
            <a:r>
              <a:rPr lang="en-US" b="1" dirty="0">
                <a:latin typeface="Athelas" panose="02000503000000020003" pitchFamily="2" charset="77"/>
              </a:rPr>
              <a:t>And a diplomat who says ”no” is no diplomat</a:t>
            </a:r>
          </a:p>
          <a:p>
            <a:pPr marL="0" indent="0">
              <a:buNone/>
            </a:pPr>
            <a:r>
              <a:rPr lang="en-US" b="1" dirty="0">
                <a:latin typeface="Athelas" panose="02000503000000020003" pitchFamily="2" charset="77"/>
              </a:rPr>
              <a:t>- Talleyrand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D3C4CC-5882-B456-0725-55C37CCE39F0}"/>
              </a:ext>
            </a:extLst>
          </p:cNvPr>
          <p:cNvGrpSpPr/>
          <p:nvPr/>
        </p:nvGrpSpPr>
        <p:grpSpPr>
          <a:xfrm>
            <a:off x="7650559" y="1299242"/>
            <a:ext cx="4541441" cy="5558758"/>
            <a:chOff x="6258734" y="1910217"/>
            <a:chExt cx="4541441" cy="5558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02C630-3132-1735-FA6E-4673F5ECE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734" y="4853731"/>
              <a:ext cx="4541441" cy="261524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4EC7D5-75F8-E81D-9005-66F7E4E8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734" y="1910217"/>
              <a:ext cx="4380433" cy="245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35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4C2BE2-E47F-BC91-5982-E637FD639F11}"/>
              </a:ext>
            </a:extLst>
          </p:cNvPr>
          <p:cNvSpPr/>
          <p:nvPr/>
        </p:nvSpPr>
        <p:spPr>
          <a:xfrm>
            <a:off x="467497" y="2372497"/>
            <a:ext cx="11257005" cy="21130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A41295-1604-A7D3-561D-ABF9EDB8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4185"/>
            <a:ext cx="12192000" cy="1325563"/>
          </a:xfrm>
        </p:spPr>
        <p:txBody>
          <a:bodyPr>
            <a:normAutofit fontScale="90000"/>
          </a:bodyPr>
          <a:lstStyle/>
          <a:p>
            <a:pPr marL="11113" algn="ctr"/>
            <a:r>
              <a:rPr lang="en-US" sz="6700" b="1" dirty="0">
                <a:ln w="22225">
                  <a:solidFill>
                    <a:srgbClr val="FFFFFF"/>
                  </a:solidFill>
                </a:ln>
                <a:noFill/>
              </a:rPr>
              <a:t>DIPLOMASI &amp; TANTANGAN GLOBAL</a:t>
            </a:r>
            <a:br>
              <a:rPr lang="en-US" sz="4400" b="1" dirty="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en-US" sz="2700" dirty="0" err="1">
                <a:solidFill>
                  <a:schemeClr val="bg1"/>
                </a:solidFill>
              </a:rPr>
              <a:t>Berbagi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Pengalaman</a:t>
            </a:r>
            <a:r>
              <a:rPr lang="en-US" sz="2700" dirty="0">
                <a:solidFill>
                  <a:schemeClr val="bg1"/>
                </a:solidFill>
              </a:rPr>
              <a:t> dan </a:t>
            </a:r>
            <a:r>
              <a:rPr lang="en-US" sz="2700" dirty="0" err="1">
                <a:solidFill>
                  <a:schemeClr val="bg1"/>
                </a:solidFill>
              </a:rPr>
              <a:t>Pengetahuan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tentang</a:t>
            </a:r>
            <a:r>
              <a:rPr lang="en-US" sz="2700" dirty="0">
                <a:solidFill>
                  <a:schemeClr val="bg1"/>
                </a:solidFill>
              </a:rPr>
              <a:t> Dunia </a:t>
            </a:r>
            <a:r>
              <a:rPr lang="en-US" sz="2700" dirty="0" err="1">
                <a:solidFill>
                  <a:schemeClr val="bg1"/>
                </a:solidFill>
              </a:rPr>
              <a:t>Diplomasi</a:t>
            </a:r>
            <a:r>
              <a:rPr lang="en-US" sz="2700" dirty="0">
                <a:solidFill>
                  <a:schemeClr val="bg1"/>
                </a:solidFill>
              </a:rPr>
              <a:t> di Era </a:t>
            </a:r>
            <a:r>
              <a:rPr lang="en-US" sz="2700" dirty="0" err="1">
                <a:solidFill>
                  <a:schemeClr val="bg1"/>
                </a:solidFill>
              </a:rPr>
              <a:t>Kekinian</a:t>
            </a:r>
            <a:br>
              <a:rPr lang="en-US" dirty="0"/>
            </a:br>
            <a:br>
              <a:rPr lang="en-US" dirty="0"/>
            </a:br>
            <a:r>
              <a:rPr lang="en-US" sz="2700" b="1" dirty="0">
                <a:solidFill>
                  <a:schemeClr val="bg1"/>
                </a:solidFill>
              </a:rPr>
              <a:t>Muhammad </a:t>
            </a:r>
            <a:r>
              <a:rPr lang="en-US" sz="2700" b="1" dirty="0" err="1">
                <a:solidFill>
                  <a:schemeClr val="bg1"/>
                </a:solidFill>
              </a:rPr>
              <a:t>Taufan</a:t>
            </a:r>
            <a:r>
              <a:rPr lang="en-US" sz="2700" b="1" dirty="0">
                <a:solidFill>
                  <a:schemeClr val="bg1"/>
                </a:solidFill>
              </a:rPr>
              <a:t>, Ph.D.</a:t>
            </a:r>
            <a:br>
              <a:rPr lang="en-US" sz="27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6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6C45-38CE-EEC1-240E-33CE6327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7EFE-3FB7-542F-4727-DC5958C8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84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C8DDD-CD23-B00D-0354-CDBF9F813B7A}"/>
              </a:ext>
            </a:extLst>
          </p:cNvPr>
          <p:cNvGrpSpPr/>
          <p:nvPr/>
        </p:nvGrpSpPr>
        <p:grpSpPr>
          <a:xfrm>
            <a:off x="14068" y="15511"/>
            <a:ext cx="12177932" cy="6826978"/>
            <a:chOff x="14068" y="0"/>
            <a:chExt cx="12177932" cy="68269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9DEEA4-372C-54BA-16BB-DE0412319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68" y="0"/>
              <a:ext cx="12177932" cy="6826978"/>
            </a:xfrm>
            <a:prstGeom prst="rect">
              <a:avLst/>
            </a:prstGeom>
          </p:spPr>
        </p:pic>
        <p:pic>
          <p:nvPicPr>
            <p:cNvPr id="8" name="Picture 7" descr="target-3535310_1920.jpg">
              <a:extLst>
                <a:ext uri="{FF2B5EF4-FFF2-40B4-BE49-F238E27FC236}">
                  <a16:creationId xmlns:a16="http://schemas.microsoft.com/office/drawing/2014/main" id="{9B285205-1EFF-D73C-AD58-664A7B730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73" y="1236132"/>
              <a:ext cx="2780627" cy="1413334"/>
            </a:xfrm>
            <a:prstGeom prst="rect">
              <a:avLst/>
            </a:prstGeom>
          </p:spPr>
        </p:pic>
        <p:pic>
          <p:nvPicPr>
            <p:cNvPr id="9" name="Picture 8" descr="pexels-thirdman-5684382.jpg">
              <a:extLst>
                <a:ext uri="{FF2B5EF4-FFF2-40B4-BE49-F238E27FC236}">
                  <a16:creationId xmlns:a16="http://schemas.microsoft.com/office/drawing/2014/main" id="{9648AEC4-360C-103E-7846-EF4212B9B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71" y="2641870"/>
              <a:ext cx="2780627" cy="1539952"/>
            </a:xfrm>
            <a:prstGeom prst="rect">
              <a:avLst/>
            </a:prstGeom>
          </p:spPr>
        </p:pic>
        <p:pic>
          <p:nvPicPr>
            <p:cNvPr id="10" name="Picture 9" descr="pexels-photo-3810793.jpeg">
              <a:extLst>
                <a:ext uri="{FF2B5EF4-FFF2-40B4-BE49-F238E27FC236}">
                  <a16:creationId xmlns:a16="http://schemas.microsoft.com/office/drawing/2014/main" id="{0883C694-4797-D1A6-0D1D-2D9AC003C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371" y="4182678"/>
              <a:ext cx="2780626" cy="17511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C7E91B-CA4D-C12F-0F76-47710C5B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6944" y="1957852"/>
              <a:ext cx="2890987" cy="17564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4ECC10-6102-2F31-223D-B67D4630B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3333" y="1957852"/>
              <a:ext cx="2516054" cy="1756444"/>
            </a:xfrm>
            <a:prstGeom prst="rect">
              <a:avLst/>
            </a:prstGeom>
          </p:spPr>
        </p:pic>
        <p:pic>
          <p:nvPicPr>
            <p:cNvPr id="13" name="Picture 2" descr="Tak Terima Indonesia Jadi Negara yang Diakui PBB, Seorang Wanita Sengaja  Bakar Bendera Merah Putih - Pikiran Rakyat Tasikmalaya">
              <a:extLst>
                <a:ext uri="{FF2B5EF4-FFF2-40B4-BE49-F238E27FC236}">
                  <a16:creationId xmlns:a16="http://schemas.microsoft.com/office/drawing/2014/main" id="{85289F83-ED2F-D0A6-F06A-1ABAF2A0C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7027" y="575731"/>
              <a:ext cx="2430905" cy="133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A6F356F3-0A85-6541-B701-B19E0D238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2325" y="3714295"/>
              <a:ext cx="2255607" cy="2219568"/>
            </a:xfrm>
            <a:prstGeom prst="rect">
              <a:avLst/>
            </a:prstGeom>
          </p:spPr>
        </p:pic>
        <p:pic>
          <p:nvPicPr>
            <p:cNvPr id="15" name="Picture 4" descr="Permanent Mission of Indonesia to the United Nations - Murray Hill - New  York, NY">
              <a:extLst>
                <a:ext uri="{FF2B5EF4-FFF2-40B4-BE49-F238E27FC236}">
                  <a16:creationId xmlns:a16="http://schemas.microsoft.com/office/drawing/2014/main" id="{2F2E1F0D-512A-FBFE-3E12-AB8CAF2E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450" y="3714295"/>
              <a:ext cx="2425318" cy="221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36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5F46-5C76-267B-538D-376BFE3C3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3909" y="172995"/>
            <a:ext cx="6356221" cy="559761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Sekolah</a:t>
            </a:r>
            <a:r>
              <a:rPr lang="en-US" sz="2000" dirty="0"/>
              <a:t> Dinas </a:t>
            </a:r>
            <a:r>
              <a:rPr lang="en-US" sz="2000" dirty="0" err="1"/>
              <a:t>Luar</a:t>
            </a:r>
            <a:r>
              <a:rPr lang="en-US" sz="2000" dirty="0"/>
              <a:t> Negeri/ </a:t>
            </a:r>
            <a:r>
              <a:rPr lang="en-US" sz="2000" dirty="0" err="1"/>
              <a:t>Sekdilu</a:t>
            </a:r>
            <a:r>
              <a:rPr lang="en-US" sz="2000" dirty="0"/>
              <a:t>) XXXII (2007)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S.H., Universitas Indonesia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LL.M., </a:t>
            </a:r>
            <a:r>
              <a:rPr lang="en-US" sz="2000" i="1" dirty="0"/>
              <a:t>University of Virginia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S.J.D./ </a:t>
            </a:r>
            <a:r>
              <a:rPr lang="en-US" sz="2000" i="1" dirty="0"/>
              <a:t>doctor of juridical science, University of Virginia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/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Dit</a:t>
            </a:r>
            <a:r>
              <a:rPr lang="en-US" sz="2000" dirty="0"/>
              <a:t>. Hukum &amp; </a:t>
            </a:r>
            <a:r>
              <a:rPr lang="en-US" sz="2000" dirty="0" err="1"/>
              <a:t>Perjanjian</a:t>
            </a:r>
            <a:r>
              <a:rPr lang="en-US" sz="2000" dirty="0"/>
              <a:t> </a:t>
            </a:r>
            <a:r>
              <a:rPr lang="en-US" sz="2000" dirty="0" err="1"/>
              <a:t>Kewilayahan</a:t>
            </a:r>
            <a:r>
              <a:rPr lang="en-US" sz="2000" dirty="0"/>
              <a:t>, </a:t>
            </a:r>
            <a:r>
              <a:rPr lang="en-US" sz="2000" dirty="0" err="1"/>
              <a:t>Ditjen</a:t>
            </a:r>
            <a:r>
              <a:rPr lang="en-US" sz="2000" dirty="0"/>
              <a:t> HPI, </a:t>
            </a:r>
            <a:r>
              <a:rPr lang="en-US" sz="2000" dirty="0" err="1"/>
              <a:t>Kemlu</a:t>
            </a:r>
            <a:endParaRPr lang="en-US" sz="2000" dirty="0"/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dirty="0"/>
              <a:t>Elected Member Legal and Technical Commission, International Seabed Authority 2023-2027</a:t>
            </a: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dirty="0"/>
              <a:t>Counsellor, </a:t>
            </a:r>
            <a:r>
              <a:rPr lang="en-US" sz="2000" dirty="0"/>
              <a:t>PTRI New York</a:t>
            </a: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Deputi</a:t>
            </a:r>
            <a:r>
              <a:rPr lang="en-US" sz="2000" dirty="0"/>
              <a:t> </a:t>
            </a:r>
            <a:r>
              <a:rPr lang="en-US" sz="2000" dirty="0" err="1"/>
              <a:t>Asisten</a:t>
            </a:r>
            <a:r>
              <a:rPr lang="en-US" sz="2000" dirty="0"/>
              <a:t> </a:t>
            </a:r>
            <a:r>
              <a:rPr lang="en-US" sz="2000" dirty="0" err="1"/>
              <a:t>Utusan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RI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Penetapan</a:t>
            </a:r>
            <a:r>
              <a:rPr lang="en-US" sz="2000" dirty="0"/>
              <a:t> Batas Maritim RI-Malaysia</a:t>
            </a: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Sekretaris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, KBRI Washington D.C.</a:t>
            </a:r>
            <a:br>
              <a:rPr lang="en-US" sz="2000" i="1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7E40C-88D1-C305-A69E-F66F1717625B}"/>
              </a:ext>
            </a:extLst>
          </p:cNvPr>
          <p:cNvSpPr txBox="1"/>
          <p:nvPr/>
        </p:nvSpPr>
        <p:spPr>
          <a:xfrm>
            <a:off x="284205" y="6005384"/>
            <a:ext cx="6536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Dr. </a:t>
            </a:r>
            <a:r>
              <a:rPr lang="en-US" sz="4400" dirty="0" err="1">
                <a:solidFill>
                  <a:schemeClr val="bg1"/>
                </a:solidFill>
              </a:rPr>
              <a:t>Haryo</a:t>
            </a:r>
            <a:r>
              <a:rPr lang="en-US" sz="4400" dirty="0">
                <a:solidFill>
                  <a:schemeClr val="bg1"/>
                </a:solidFill>
              </a:rPr>
              <a:t> B. Nugroho</a:t>
            </a:r>
          </a:p>
        </p:txBody>
      </p:sp>
    </p:spTree>
    <p:extLst>
      <p:ext uri="{BB962C8B-B14F-4D97-AF65-F5344CB8AC3E}">
        <p14:creationId xmlns:p14="http://schemas.microsoft.com/office/powerpoint/2010/main" val="380140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7722-D46B-E602-90C7-161A873E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35" y="358815"/>
            <a:ext cx="11359520" cy="6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5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7EFE-3FB7-542F-4727-DC5958C8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84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exels-ryutaro-tsukata-5746217.jpg">
            <a:extLst>
              <a:ext uri="{FF2B5EF4-FFF2-40B4-BE49-F238E27FC236}">
                <a16:creationId xmlns:a16="http://schemas.microsoft.com/office/drawing/2014/main" id="{55BBB918-CC0F-3F3E-A5CD-AC1601398C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75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82439F-C82D-6C0E-4567-B372361B7A2F}"/>
              </a:ext>
            </a:extLst>
          </p:cNvPr>
          <p:cNvSpPr txBox="1">
            <a:spLocks/>
          </p:cNvSpPr>
          <p:nvPr/>
        </p:nvSpPr>
        <p:spPr>
          <a:xfrm>
            <a:off x="141887" y="222324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is the New Normal Look Like?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C3589-5FD5-F473-D749-EC6E85775E32}"/>
              </a:ext>
            </a:extLst>
          </p:cNvPr>
          <p:cNvSpPr txBox="1">
            <a:spLocks/>
          </p:cNvSpPr>
          <p:nvPr/>
        </p:nvSpPr>
        <p:spPr>
          <a:xfrm>
            <a:off x="5385667" y="1965840"/>
            <a:ext cx="4136785" cy="402143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78" indent="-279393">
              <a:buFont typeface="Arial" panose="020B0604020202020204" pitchFamily="34" charset="0"/>
              <a:buNone/>
            </a:pPr>
            <a:r>
              <a:rPr lang="en-US" sz="2267" b="1" dirty="0"/>
              <a:t>To take into consideration: </a:t>
            </a:r>
          </a:p>
          <a:p>
            <a:pPr marL="395278" indent="-279393"/>
            <a:r>
              <a:rPr lang="en-US" sz="2267" b="1" dirty="0"/>
              <a:t>New Rules of the Game</a:t>
            </a:r>
          </a:p>
          <a:p>
            <a:pPr marL="395278" indent="-279393"/>
            <a:r>
              <a:rPr lang="en-US" sz="2267" b="1" dirty="0"/>
              <a:t>New Priorities</a:t>
            </a:r>
          </a:p>
          <a:p>
            <a:pPr marL="395278" indent="-279393"/>
            <a:r>
              <a:rPr lang="en-US" sz="2267" b="1" dirty="0"/>
              <a:t>New  Values and Standards</a:t>
            </a:r>
          </a:p>
          <a:p>
            <a:pPr marL="395278" indent="-279393"/>
            <a:r>
              <a:rPr lang="en-US" sz="2267" b="1" dirty="0"/>
              <a:t>New Challenges</a:t>
            </a:r>
          </a:p>
          <a:p>
            <a:pPr marL="395278" indent="-279393"/>
            <a:r>
              <a:rPr lang="en-US" sz="2267" b="1" dirty="0"/>
              <a:t>New Friends &amp; Competitors</a:t>
            </a:r>
          </a:p>
          <a:p>
            <a:pPr marL="395278" indent="-279393"/>
            <a:r>
              <a:rPr lang="en-US" sz="2267" b="1" dirty="0"/>
              <a:t>New Professions</a:t>
            </a:r>
          </a:p>
          <a:p>
            <a:pPr marL="395278" indent="-279393"/>
            <a:r>
              <a:rPr lang="en-US" sz="2267" b="1" dirty="0"/>
              <a:t>New Skill Sets, Knowledge, </a:t>
            </a:r>
          </a:p>
          <a:p>
            <a:pPr marL="395278" indent="-279393"/>
            <a:r>
              <a:rPr lang="en-US" sz="2267" b="1" dirty="0"/>
              <a:t>Etc.</a:t>
            </a:r>
          </a:p>
          <a:p>
            <a:endParaRPr lang="en-US" sz="2267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67" b="1" dirty="0"/>
          </a:p>
          <a:p>
            <a:endParaRPr lang="en-US" sz="2267" b="1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94413EA-10F6-F4E9-21E3-2A1BAE6E88FE}"/>
              </a:ext>
            </a:extLst>
          </p:cNvPr>
          <p:cNvSpPr/>
          <p:nvPr/>
        </p:nvSpPr>
        <p:spPr>
          <a:xfrm>
            <a:off x="263422" y="2522915"/>
            <a:ext cx="4136785" cy="19029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C8279-7E4D-0B50-6C5E-C9CF591DC291}"/>
              </a:ext>
            </a:extLst>
          </p:cNvPr>
          <p:cNvGrpSpPr/>
          <p:nvPr/>
        </p:nvGrpSpPr>
        <p:grpSpPr>
          <a:xfrm>
            <a:off x="0" y="428995"/>
            <a:ext cx="5073993" cy="6000009"/>
            <a:chOff x="213237" y="428995"/>
            <a:chExt cx="5073993" cy="60000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464593-497D-5FCC-49B2-9D6990B69391}"/>
                </a:ext>
              </a:extLst>
            </p:cNvPr>
            <p:cNvSpPr/>
            <p:nvPr/>
          </p:nvSpPr>
          <p:spPr>
            <a:xfrm>
              <a:off x="213237" y="2185301"/>
              <a:ext cx="1871927" cy="18893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pexels-edward-jenner-4031818.jpg">
              <a:extLst>
                <a:ext uri="{FF2B5EF4-FFF2-40B4-BE49-F238E27FC236}">
                  <a16:creationId xmlns:a16="http://schemas.microsoft.com/office/drawing/2014/main" id="{59C1C56D-AA1A-469B-B80C-239966FC2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755" y="428995"/>
              <a:ext cx="2692474" cy="1681837"/>
            </a:xfrm>
            <a:prstGeom prst="rect">
              <a:avLst/>
            </a:prstGeom>
          </p:spPr>
        </p:pic>
        <p:pic>
          <p:nvPicPr>
            <p:cNvPr id="7" name="Picture 6" descr="pexels-polina-tankilevitch-3735780.jpg">
              <a:extLst>
                <a:ext uri="{FF2B5EF4-FFF2-40B4-BE49-F238E27FC236}">
                  <a16:creationId xmlns:a16="http://schemas.microsoft.com/office/drawing/2014/main" id="{F8A8D9B3-EC9A-03CA-A72D-088AF5F4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239" y="3943495"/>
              <a:ext cx="3980031" cy="2485509"/>
            </a:xfrm>
            <a:prstGeom prst="rect">
              <a:avLst/>
            </a:prstGeom>
          </p:spPr>
        </p:pic>
        <p:pic>
          <p:nvPicPr>
            <p:cNvPr id="8" name="Picture 7" descr="pexels-anna-shvets-3962264.jpg">
              <a:extLst>
                <a:ext uri="{FF2B5EF4-FFF2-40B4-BE49-F238E27FC236}">
                  <a16:creationId xmlns:a16="http://schemas.microsoft.com/office/drawing/2014/main" id="{25FE207B-2172-D626-1A54-FA9FB503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239" y="428995"/>
              <a:ext cx="2921304" cy="1824599"/>
            </a:xfrm>
            <a:prstGeom prst="rect">
              <a:avLst/>
            </a:prstGeom>
          </p:spPr>
        </p:pic>
        <p:pic>
          <p:nvPicPr>
            <p:cNvPr id="9" name="Picture 8" descr="pexels-markus-spiske-2990644.jpg">
              <a:extLst>
                <a:ext uri="{FF2B5EF4-FFF2-40B4-BE49-F238E27FC236}">
                  <a16:creationId xmlns:a16="http://schemas.microsoft.com/office/drawing/2014/main" id="{077F6E18-8DED-1D10-B243-1C1A4E7A5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551" y="4897479"/>
              <a:ext cx="2452070" cy="1531523"/>
            </a:xfrm>
            <a:prstGeom prst="rect">
              <a:avLst/>
            </a:prstGeom>
          </p:spPr>
        </p:pic>
        <p:pic>
          <p:nvPicPr>
            <p:cNvPr id="10" name="Picture 9" descr="pexels-markus-spiske-3970333.jpg">
              <a:extLst>
                <a:ext uri="{FF2B5EF4-FFF2-40B4-BE49-F238E27FC236}">
                  <a16:creationId xmlns:a16="http://schemas.microsoft.com/office/drawing/2014/main" id="{8956A02F-226C-B9AB-D1CA-27423709D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17529" y="1997543"/>
              <a:ext cx="3469701" cy="2145444"/>
            </a:xfrm>
            <a:prstGeom prst="rect">
              <a:avLst/>
            </a:prstGeom>
          </p:spPr>
        </p:pic>
      </p:grp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CD80F98-6346-FC64-0E27-3699D4DF1A15}"/>
              </a:ext>
            </a:extLst>
          </p:cNvPr>
          <p:cNvSpPr/>
          <p:nvPr/>
        </p:nvSpPr>
        <p:spPr>
          <a:xfrm>
            <a:off x="5410093" y="1491621"/>
            <a:ext cx="3144466" cy="1608667"/>
          </a:xfrm>
          <a:prstGeom prst="rightArrow">
            <a:avLst/>
          </a:prstGeom>
          <a:solidFill>
            <a:srgbClr val="256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402448C-2249-F149-16D7-31E5A13D4439}"/>
              </a:ext>
            </a:extLst>
          </p:cNvPr>
          <p:cNvSpPr/>
          <p:nvPr/>
        </p:nvSpPr>
        <p:spPr>
          <a:xfrm>
            <a:off x="5410093" y="4747309"/>
            <a:ext cx="3144466" cy="1608667"/>
          </a:xfrm>
          <a:prstGeom prst="rightArrow">
            <a:avLst/>
          </a:prstGeom>
          <a:solidFill>
            <a:srgbClr val="256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4F982D-E6E9-582E-B790-7ECD97D8788F}"/>
              </a:ext>
            </a:extLst>
          </p:cNvPr>
          <p:cNvGrpSpPr/>
          <p:nvPr/>
        </p:nvGrpSpPr>
        <p:grpSpPr>
          <a:xfrm>
            <a:off x="8800284" y="175162"/>
            <a:ext cx="3144466" cy="6436426"/>
            <a:chOff x="8800284" y="175162"/>
            <a:chExt cx="3144466" cy="6436426"/>
          </a:xfrm>
        </p:grpSpPr>
        <p:pic>
          <p:nvPicPr>
            <p:cNvPr id="17" name="Picture 16" descr="pexels-pixabay-267885.jpg">
              <a:extLst>
                <a:ext uri="{FF2B5EF4-FFF2-40B4-BE49-F238E27FC236}">
                  <a16:creationId xmlns:a16="http://schemas.microsoft.com/office/drawing/2014/main" id="{0CD08E7F-E6A4-1BD6-A0EC-6400E55C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0284" y="175162"/>
              <a:ext cx="3144466" cy="18963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pexels-anna-shvets-4167544.jpg">
              <a:extLst>
                <a:ext uri="{FF2B5EF4-FFF2-40B4-BE49-F238E27FC236}">
                  <a16:creationId xmlns:a16="http://schemas.microsoft.com/office/drawing/2014/main" id="{66D24FF7-E02B-FE9B-2F45-9FAF40CBF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0284" y="2089610"/>
              <a:ext cx="3144466" cy="2402090"/>
            </a:xfrm>
            <a:prstGeom prst="rect">
              <a:avLst/>
            </a:prstGeom>
          </p:spPr>
        </p:pic>
        <p:pic>
          <p:nvPicPr>
            <p:cNvPr id="19" name="Picture 18" descr="pexels-andrea-piacquadio-3755440.jpg">
              <a:extLst>
                <a:ext uri="{FF2B5EF4-FFF2-40B4-BE49-F238E27FC236}">
                  <a16:creationId xmlns:a16="http://schemas.microsoft.com/office/drawing/2014/main" id="{3AE503BE-87A7-7ED8-E2DF-22CAF387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0284" y="4491699"/>
              <a:ext cx="3144465" cy="2119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164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6C45-38CE-EEC1-240E-33CE6327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1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COMPETENCIES, 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CHARACTERS,SKILLS  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7EFE-3FB7-542F-4727-DC5958C8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84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896BBB-7BF7-0D69-6009-E59370743FED}"/>
              </a:ext>
            </a:extLst>
          </p:cNvPr>
          <p:cNvGrpSpPr/>
          <p:nvPr/>
        </p:nvGrpSpPr>
        <p:grpSpPr>
          <a:xfrm>
            <a:off x="1443911" y="1253066"/>
            <a:ext cx="10092266" cy="5604934"/>
            <a:chOff x="1324550" y="787401"/>
            <a:chExt cx="8557483" cy="48998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BCCBCA-C39A-5F1E-2E6E-EB5ADE5708BE}"/>
                </a:ext>
              </a:extLst>
            </p:cNvPr>
            <p:cNvSpPr/>
            <p:nvPr/>
          </p:nvSpPr>
          <p:spPr>
            <a:xfrm>
              <a:off x="2968490" y="3940696"/>
              <a:ext cx="1148489" cy="1267833"/>
            </a:xfrm>
            <a:prstGeom prst="rect">
              <a:avLst/>
            </a:prstGeom>
            <a:solidFill>
              <a:schemeClr val="accent1">
                <a:shade val="80000"/>
                <a:satMod val="150000"/>
                <a:alpha val="1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dance-4271941_1920.jpg">
              <a:extLst>
                <a:ext uri="{FF2B5EF4-FFF2-40B4-BE49-F238E27FC236}">
                  <a16:creationId xmlns:a16="http://schemas.microsoft.com/office/drawing/2014/main" id="{12FD72D2-F991-F0C5-BFD6-B5841871A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1107" y="3940696"/>
              <a:ext cx="1608990" cy="1267833"/>
            </a:xfrm>
            <a:prstGeom prst="rect">
              <a:avLst/>
            </a:prstGeom>
          </p:spPr>
        </p:pic>
        <p:pic>
          <p:nvPicPr>
            <p:cNvPr id="7" name="Picture 6" descr="photomontage-556806_1920.jpg">
              <a:extLst>
                <a:ext uri="{FF2B5EF4-FFF2-40B4-BE49-F238E27FC236}">
                  <a16:creationId xmlns:a16="http://schemas.microsoft.com/office/drawing/2014/main" id="{07B65A1C-4A58-4D4D-C241-31C36712F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719" y="788305"/>
              <a:ext cx="2485311" cy="1756546"/>
            </a:xfrm>
            <a:prstGeom prst="rect">
              <a:avLst/>
            </a:prstGeom>
          </p:spPr>
        </p:pic>
        <p:pic>
          <p:nvPicPr>
            <p:cNvPr id="8" name="Picture 7" descr="pexels-pixabay-461049.jpg">
              <a:extLst>
                <a:ext uri="{FF2B5EF4-FFF2-40B4-BE49-F238E27FC236}">
                  <a16:creationId xmlns:a16="http://schemas.microsoft.com/office/drawing/2014/main" id="{A3F6D967-7B87-B65B-B842-2D3B56074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7663" y="2545754"/>
              <a:ext cx="1727964" cy="1399713"/>
            </a:xfrm>
            <a:prstGeom prst="rect">
              <a:avLst/>
            </a:prstGeom>
          </p:spPr>
        </p:pic>
        <p:pic>
          <p:nvPicPr>
            <p:cNvPr id="9" name="Picture 8" descr="light-bulbs-1875384_1920.jpg">
              <a:extLst>
                <a:ext uri="{FF2B5EF4-FFF2-40B4-BE49-F238E27FC236}">
                  <a16:creationId xmlns:a16="http://schemas.microsoft.com/office/drawing/2014/main" id="{8E9F1A4E-E49A-48BA-ED69-DBA4D991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550" y="787402"/>
              <a:ext cx="1938572" cy="1730392"/>
            </a:xfrm>
            <a:prstGeom prst="rect">
              <a:avLst/>
            </a:prstGeom>
          </p:spPr>
        </p:pic>
        <p:pic>
          <p:nvPicPr>
            <p:cNvPr id="10" name="Picture 9" descr="pexels-pixabay-35550.jpg">
              <a:extLst>
                <a:ext uri="{FF2B5EF4-FFF2-40B4-BE49-F238E27FC236}">
                  <a16:creationId xmlns:a16="http://schemas.microsoft.com/office/drawing/2014/main" id="{998082E2-72F8-6112-96C7-8FA5DAE3C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3372" y="2518697"/>
              <a:ext cx="2205694" cy="1426769"/>
            </a:xfrm>
            <a:prstGeom prst="rect">
              <a:avLst/>
            </a:prstGeom>
          </p:spPr>
        </p:pic>
        <p:pic>
          <p:nvPicPr>
            <p:cNvPr id="11" name="Picture 10" descr="up-2081170_1280.jpg">
              <a:extLst>
                <a:ext uri="{FF2B5EF4-FFF2-40B4-BE49-F238E27FC236}">
                  <a16:creationId xmlns:a16="http://schemas.microsoft.com/office/drawing/2014/main" id="{C9915242-27E3-E991-53FA-A0730A77E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8989" y="3638514"/>
              <a:ext cx="2552938" cy="2048706"/>
            </a:xfrm>
            <a:prstGeom prst="rect">
              <a:avLst/>
            </a:prstGeom>
          </p:spPr>
        </p:pic>
        <p:pic>
          <p:nvPicPr>
            <p:cNvPr id="12" name="Picture 11" descr="pexels-fauxels-3184398.jpg">
              <a:extLst>
                <a:ext uri="{FF2B5EF4-FFF2-40B4-BE49-F238E27FC236}">
                  <a16:creationId xmlns:a16="http://schemas.microsoft.com/office/drawing/2014/main" id="{3B26F1EC-CCAC-5BF1-15FA-13F112F3D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0097" y="2174974"/>
              <a:ext cx="2541830" cy="1463540"/>
            </a:xfrm>
            <a:prstGeom prst="rect">
              <a:avLst/>
            </a:prstGeom>
          </p:spPr>
        </p:pic>
        <p:pic>
          <p:nvPicPr>
            <p:cNvPr id="13" name="Picture 12" descr="pexels-anna-shvets-4672720.jpg">
              <a:extLst>
                <a:ext uri="{FF2B5EF4-FFF2-40B4-BE49-F238E27FC236}">
                  <a16:creationId xmlns:a16="http://schemas.microsoft.com/office/drawing/2014/main" id="{549A145A-E701-6F3C-FDE9-B585F1F75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6054" y="3428999"/>
              <a:ext cx="1614918" cy="1126068"/>
            </a:xfrm>
            <a:prstGeom prst="rect">
              <a:avLst/>
            </a:prstGeom>
          </p:spPr>
        </p:pic>
        <p:pic>
          <p:nvPicPr>
            <p:cNvPr id="14" name="Picture 13" descr="pexels-pixabay-262524.jpg">
              <a:extLst>
                <a:ext uri="{FF2B5EF4-FFF2-40B4-BE49-F238E27FC236}">
                  <a16:creationId xmlns:a16="http://schemas.microsoft.com/office/drawing/2014/main" id="{8905FE45-F327-A291-AF54-1B51F32C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031" y="787401"/>
              <a:ext cx="2097381" cy="1392171"/>
            </a:xfrm>
            <a:prstGeom prst="rect">
              <a:avLst/>
            </a:prstGeom>
          </p:spPr>
        </p:pic>
        <p:pic>
          <p:nvPicPr>
            <p:cNvPr id="15" name="Picture 14" descr="pexels-burak-k-132340.jpg">
              <a:extLst>
                <a:ext uri="{FF2B5EF4-FFF2-40B4-BE49-F238E27FC236}">
                  <a16:creationId xmlns:a16="http://schemas.microsoft.com/office/drawing/2014/main" id="{E4EC0F2B-EA95-1154-1DF7-D87E11298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6054" y="2174974"/>
              <a:ext cx="1625979" cy="1254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77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0AF49-5C0A-C639-D4EC-BF00BD11B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82" y="399422"/>
            <a:ext cx="11051177" cy="60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59F6-4DD8-3B67-8EE4-4BB14A4C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484" y="185351"/>
            <a:ext cx="5807611" cy="2180521"/>
          </a:xfrm>
        </p:spPr>
        <p:txBody>
          <a:bodyPr>
            <a:normAutofit/>
          </a:bodyPr>
          <a:lstStyle/>
          <a:p>
            <a:r>
              <a:rPr lang="en-US" sz="6000" b="1" i="0" dirty="0">
                <a:effectLst/>
                <a:latin typeface="Google Sans"/>
              </a:rPr>
              <a:t>Contemporary Diplomacy</a:t>
            </a:r>
            <a:endParaRPr lang="en-US" sz="6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84298-D852-4643-29B0-90BE5B433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How contemporary is it? </a:t>
            </a:r>
          </a:p>
          <a:p>
            <a:endParaRPr lang="en-US" sz="3200" i="1" dirty="0"/>
          </a:p>
          <a:p>
            <a:r>
              <a:rPr lang="en-US" sz="3200" dirty="0"/>
              <a:t>Dr. </a:t>
            </a:r>
            <a:r>
              <a:rPr lang="en-US" sz="3200" dirty="0" err="1"/>
              <a:t>Haryo</a:t>
            </a:r>
            <a:r>
              <a:rPr lang="en-US" sz="3200" dirty="0"/>
              <a:t> B. Nugroho</a:t>
            </a:r>
          </a:p>
        </p:txBody>
      </p:sp>
      <p:pic>
        <p:nvPicPr>
          <p:cNvPr id="6" name="Picture 5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8FA9E79D-7787-A075-2613-517769EDAF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244611" y="4020841"/>
            <a:ext cx="2947389" cy="283715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534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F2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F80E9-CD6C-D5BE-550F-E986E099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96" y="1076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Traditional?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 Contemporary?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F2CD5-795E-C874-3E81-4E8BC002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802744"/>
            <a:ext cx="7347537" cy="52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CBEA-5079-2295-96A5-195B5BED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all" dirty="0">
                <a:solidFill>
                  <a:schemeClr val="bg1"/>
                </a:solidFill>
              </a:rPr>
              <a:t>Issues that we are facing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348A8-3C3C-51D8-AB8A-996F9B06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Futuristic Issues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F6BAA-CC29-B54A-8AC8-13D0B306FB6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Emerging Issues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461A9-82CE-FEA4-1DD6-9689387A09E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09007" y="2234932"/>
            <a:ext cx="2943225" cy="2947013"/>
          </a:xfrm>
        </p:spPr>
        <p:txBody>
          <a:bodyPr>
            <a:normAutofit/>
          </a:bodyPr>
          <a:lstStyle/>
          <a:p>
            <a:r>
              <a:rPr lang="en-US" sz="4000" dirty="0"/>
              <a:t>Traditional Issues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C7271BC-51BC-EDA0-7CDA-92D89C80D4AE}"/>
              </a:ext>
            </a:extLst>
          </p:cNvPr>
          <p:cNvSpPr/>
          <p:nvPr/>
        </p:nvSpPr>
        <p:spPr>
          <a:xfrm>
            <a:off x="1641282" y="5249333"/>
            <a:ext cx="3144466" cy="1608667"/>
          </a:xfrm>
          <a:prstGeom prst="rightArrow">
            <a:avLst/>
          </a:prstGeom>
          <a:solidFill>
            <a:srgbClr val="256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, hall, auditorium, crowd&#10;&#10;Description automatically generated">
            <a:extLst>
              <a:ext uri="{FF2B5EF4-FFF2-40B4-BE49-F238E27FC236}">
                <a16:creationId xmlns:a16="http://schemas.microsoft.com/office/drawing/2014/main" id="{408D8489-1449-AEBE-744E-A7E7A47327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6" y="0"/>
            <a:ext cx="1035240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09928-75AE-2CF1-7963-A2A8AC5D5237}"/>
              </a:ext>
            </a:extLst>
          </p:cNvPr>
          <p:cNvSpPr txBox="1"/>
          <p:nvPr/>
        </p:nvSpPr>
        <p:spPr>
          <a:xfrm>
            <a:off x="4785748" y="5696465"/>
            <a:ext cx="74062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Can traditional ways in diplomacy meet the challenges? 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B8A72D2-9341-0F5C-94FA-587A09331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039" y="3517099"/>
            <a:ext cx="2933700" cy="1955800"/>
          </a:xfrm>
          <a:prstGeom prst="flowChartAlternateProcess">
            <a:avLst/>
          </a:prstGeom>
        </p:spPr>
      </p:pic>
      <p:pic>
        <p:nvPicPr>
          <p:cNvPr id="13" name="Picture 12" descr="A picture containing satellite, outdoor, transport&#10;&#10;Description automatically generated">
            <a:extLst>
              <a:ext uri="{FF2B5EF4-FFF2-40B4-BE49-F238E27FC236}">
                <a16:creationId xmlns:a16="http://schemas.microsoft.com/office/drawing/2014/main" id="{EC67E2E5-B60C-8CCC-996E-271A1B2C11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156" y="2943668"/>
            <a:ext cx="2038864" cy="1146861"/>
          </a:xfrm>
          <a:prstGeom prst="rect">
            <a:avLst/>
          </a:prstGeom>
        </p:spPr>
      </p:pic>
      <p:pic>
        <p:nvPicPr>
          <p:cNvPr id="15" name="Picture 14" descr="A group of people on a stage&#10;&#10;Description automatically generated with low confidence">
            <a:extLst>
              <a:ext uri="{FF2B5EF4-FFF2-40B4-BE49-F238E27FC236}">
                <a16:creationId xmlns:a16="http://schemas.microsoft.com/office/drawing/2014/main" id="{C10A7847-C4F5-3B22-A756-5E7FE99179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96" y="4262460"/>
            <a:ext cx="2089637" cy="1393091"/>
          </a:xfrm>
          <a:prstGeom prst="rect">
            <a:avLst/>
          </a:prstGeom>
        </p:spPr>
      </p:pic>
      <p:pic>
        <p:nvPicPr>
          <p:cNvPr id="17" name="Picture 16" descr="A large body of water with many boats in it&#10;&#10;Description automatically generated with medium confidence">
            <a:extLst>
              <a:ext uri="{FF2B5EF4-FFF2-40B4-BE49-F238E27FC236}">
                <a16:creationId xmlns:a16="http://schemas.microsoft.com/office/drawing/2014/main" id="{BCB3010E-8791-E610-6B9A-C1A2B77298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87" y="3900490"/>
            <a:ext cx="2268178" cy="1184214"/>
          </a:xfrm>
          <a:prstGeom prst="rect">
            <a:avLst/>
          </a:prstGeom>
        </p:spPr>
      </p:pic>
      <p:pic>
        <p:nvPicPr>
          <p:cNvPr id="19" name="Picture 18" descr="A picture containing sky, outdoor, smoke, weapon&#10;&#10;Description automatically generated">
            <a:extLst>
              <a:ext uri="{FF2B5EF4-FFF2-40B4-BE49-F238E27FC236}">
                <a16:creationId xmlns:a16="http://schemas.microsoft.com/office/drawing/2014/main" id="{633DE999-0F61-2BAA-ED50-3365BD5765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" y="3309680"/>
            <a:ext cx="2112225" cy="15616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BD8045-6BF8-C9A3-26BF-74C1D8E02BD1}"/>
              </a:ext>
            </a:extLst>
          </p:cNvPr>
          <p:cNvSpPr txBox="1"/>
          <p:nvPr/>
        </p:nvSpPr>
        <p:spPr>
          <a:xfrm>
            <a:off x="2844800" y="1530005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and how are we handling them?</a:t>
            </a:r>
          </a:p>
        </p:txBody>
      </p:sp>
    </p:spTree>
    <p:extLst>
      <p:ext uri="{BB962C8B-B14F-4D97-AF65-F5344CB8AC3E}">
        <p14:creationId xmlns:p14="http://schemas.microsoft.com/office/powerpoint/2010/main" val="936514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04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ACCBE5-D707-F963-3586-E38EC73B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0899"/>
            <a:ext cx="3429000" cy="355354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How to overcome the challenges?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5DAA8-0F5A-0902-B178-285C040030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11600" y="1388927"/>
            <a:ext cx="8153400" cy="27004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0361F4-167F-4D03-24BA-0454290F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0" y="4404443"/>
            <a:ext cx="8153400" cy="2082853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Identify the problems and interface with other issues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Understand the history, key players and the dynamic of interests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Don’t stop with “where are we now” but continue to “what is next” AND the “what if?” scenarios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Utilize all resources, forum, avenues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5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D3E0-150F-DB30-9992-DF3E3BC6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356948"/>
            <a:ext cx="7702377" cy="1325563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What are the KEYS?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6C9A-56CC-533D-6F2C-7828570F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2279018"/>
            <a:ext cx="6527800" cy="3375920"/>
          </a:xfrm>
        </p:spPr>
        <p:txBody>
          <a:bodyPr anchor="t">
            <a:no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Think outside of the box</a:t>
            </a:r>
          </a:p>
          <a:p>
            <a:r>
              <a:rPr lang="en-US" sz="3500">
                <a:solidFill>
                  <a:schemeClr val="bg1"/>
                </a:solidFill>
              </a:rPr>
              <a:t>There is no “one size fits all” approach</a:t>
            </a:r>
          </a:p>
          <a:p>
            <a:r>
              <a:rPr lang="en-US" sz="3500">
                <a:solidFill>
                  <a:schemeClr val="bg1"/>
                </a:solidFill>
                <a:highlight>
                  <a:srgbClr val="00FF00"/>
                </a:highlight>
              </a:rPr>
              <a:t>In Favor</a:t>
            </a:r>
            <a:r>
              <a:rPr lang="en-US" sz="3500">
                <a:solidFill>
                  <a:schemeClr val="bg1"/>
                </a:solidFill>
                <a:highlight>
                  <a:srgbClr val="FFFF00"/>
                </a:highlight>
              </a:rPr>
              <a:t>, Abstain</a:t>
            </a:r>
            <a:r>
              <a:rPr lang="en-US" sz="3500">
                <a:solidFill>
                  <a:schemeClr val="bg1"/>
                </a:solidFill>
                <a:highlight>
                  <a:srgbClr val="FF0000"/>
                </a:highlight>
              </a:rPr>
              <a:t>, or Against</a:t>
            </a:r>
            <a:r>
              <a:rPr lang="en-US" sz="3500">
                <a:solidFill>
                  <a:schemeClr val="bg1"/>
                </a:solidFill>
              </a:rPr>
              <a:t> </a:t>
            </a:r>
          </a:p>
          <a:p>
            <a:pPr marL="231775" indent="0">
              <a:buNone/>
            </a:pPr>
            <a:r>
              <a:rPr lang="en-US" sz="3500">
                <a:solidFill>
                  <a:schemeClr val="bg1"/>
                </a:solidFill>
                <a:sym typeface="Wingdings" pitchFamily="2" charset="2"/>
              </a:rPr>
              <a:t> Play it well</a:t>
            </a:r>
            <a:endParaRPr lang="en-US" sz="3500">
              <a:solidFill>
                <a:schemeClr val="bg1"/>
              </a:solidFill>
            </a:endParaRPr>
          </a:p>
          <a:p>
            <a:r>
              <a:rPr lang="en-US" sz="3500">
                <a:solidFill>
                  <a:schemeClr val="bg1"/>
                </a:solidFill>
              </a:rPr>
              <a:t>Lobby + Coordination + Instructions </a:t>
            </a:r>
          </a:p>
          <a:p>
            <a:r>
              <a:rPr lang="en-US" sz="3500">
                <a:solidFill>
                  <a:schemeClr val="bg1"/>
                </a:solidFill>
              </a:rPr>
              <a:t>Reach wider audience 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2F8012E0-95C1-CE98-CD16-DE8A0C2E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4828620"/>
            <a:ext cx="6527800" cy="201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6154E-53EC-3690-D4AF-7B7ACBC8F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489529"/>
            <a:ext cx="6585620" cy="37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EC451A-4B4D-9CD5-4541-FF510C1DB2BF}"/>
              </a:ext>
            </a:extLst>
          </p:cNvPr>
          <p:cNvSpPr txBox="1"/>
          <p:nvPr/>
        </p:nvSpPr>
        <p:spPr>
          <a:xfrm>
            <a:off x="4772025" y="6016079"/>
            <a:ext cx="79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Muhammad </a:t>
            </a:r>
            <a:r>
              <a:rPr lang="en-US" sz="4400" dirty="0" err="1"/>
              <a:t>Taufan</a:t>
            </a:r>
            <a:r>
              <a:rPr lang="en-US" sz="4400" dirty="0"/>
              <a:t>, Ph.D.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DD0DDE-2E0D-587C-AA37-DF61B5565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79437"/>
            <a:ext cx="6351373" cy="559761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Sekolah</a:t>
            </a:r>
            <a:r>
              <a:rPr lang="en-US" sz="2000" dirty="0">
                <a:solidFill>
                  <a:schemeClr val="bg1"/>
                </a:solidFill>
              </a:rPr>
              <a:t> Dinas </a:t>
            </a:r>
            <a:r>
              <a:rPr lang="en-US" sz="2000" dirty="0" err="1">
                <a:solidFill>
                  <a:schemeClr val="bg1"/>
                </a:solidFill>
              </a:rPr>
              <a:t>Luar</a:t>
            </a:r>
            <a:r>
              <a:rPr lang="en-US" sz="2000" dirty="0">
                <a:solidFill>
                  <a:schemeClr val="bg1"/>
                </a:solidFill>
              </a:rPr>
              <a:t> Negeri/</a:t>
            </a:r>
            <a:r>
              <a:rPr lang="en-US" sz="2000" dirty="0" err="1">
                <a:solidFill>
                  <a:schemeClr val="bg1"/>
                </a:solidFill>
              </a:rPr>
              <a:t>Sekdilu</a:t>
            </a:r>
            <a:r>
              <a:rPr lang="en-US" sz="2000" dirty="0">
                <a:solidFill>
                  <a:schemeClr val="bg1"/>
                </a:solidFill>
              </a:rPr>
              <a:t> XXXIII (2008)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S.H., Universitas </a:t>
            </a:r>
            <a:r>
              <a:rPr lang="en-US" sz="2000" dirty="0" err="1">
                <a:solidFill>
                  <a:schemeClr val="bg1"/>
                </a:solidFill>
              </a:rPr>
              <a:t>Diponegoro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M.Si</a:t>
            </a:r>
            <a:r>
              <a:rPr lang="en-US" sz="2000" dirty="0">
                <a:solidFill>
                  <a:schemeClr val="bg1"/>
                </a:solidFill>
              </a:rPr>
              <a:t>, Universitas Indonesia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LL.M., IMO </a:t>
            </a:r>
            <a:r>
              <a:rPr lang="en-US" sz="2000" i="1" dirty="0">
                <a:solidFill>
                  <a:schemeClr val="bg1"/>
                </a:solidFill>
              </a:rPr>
              <a:t>International Maritime Law Institute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Ph.D</a:t>
            </a:r>
            <a:r>
              <a:rPr lang="en-US" sz="2000" i="1" dirty="0">
                <a:solidFill>
                  <a:schemeClr val="bg1"/>
                </a:solidFill>
              </a:rPr>
              <a:t>, Flinders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chemeClr val="bg1"/>
              </a:solidFill>
            </a:endParaRP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Dit</a:t>
            </a:r>
            <a:r>
              <a:rPr lang="en-US" sz="2000" dirty="0">
                <a:solidFill>
                  <a:schemeClr val="bg1"/>
                </a:solidFill>
              </a:rPr>
              <a:t>. Hukum &amp; </a:t>
            </a:r>
            <a:r>
              <a:rPr lang="en-US" sz="2000" dirty="0" err="1">
                <a:solidFill>
                  <a:schemeClr val="bg1"/>
                </a:solidFill>
              </a:rPr>
              <a:t>Perjanjian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Kewilayahan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Ditjen</a:t>
            </a:r>
            <a:r>
              <a:rPr lang="en-US" sz="2000" dirty="0">
                <a:solidFill>
                  <a:schemeClr val="bg1"/>
                </a:solidFill>
              </a:rPr>
              <a:t> HPI, </a:t>
            </a:r>
            <a:r>
              <a:rPr lang="en-US" sz="2000" dirty="0" err="1">
                <a:solidFill>
                  <a:schemeClr val="bg1"/>
                </a:solidFill>
              </a:rPr>
              <a:t>Kemlu</a:t>
            </a:r>
            <a:endParaRPr lang="en-US" sz="2000" dirty="0">
              <a:solidFill>
                <a:schemeClr val="bg1"/>
              </a:solidFill>
            </a:endParaRP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dirty="0">
                <a:solidFill>
                  <a:schemeClr val="bg1"/>
                </a:solidFill>
              </a:rPr>
              <a:t>Vice President, Meeting of the State Parties to UNCLOS, 2021-2022</a:t>
            </a:r>
            <a:endParaRPr lang="en-US" sz="2000" dirty="0">
              <a:solidFill>
                <a:schemeClr val="bg1"/>
              </a:solidFill>
            </a:endParaRP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dirty="0">
                <a:solidFill>
                  <a:schemeClr val="bg1"/>
                </a:solidFill>
              </a:rPr>
              <a:t>Counsellor, </a:t>
            </a:r>
            <a:r>
              <a:rPr lang="en-US" sz="2000" dirty="0">
                <a:solidFill>
                  <a:schemeClr val="bg1"/>
                </a:solidFill>
              </a:rPr>
              <a:t>PTRI New York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2000" i="1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4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2379-FCCD-29EF-42EC-BEF7CDDE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087"/>
            <a:ext cx="10515600" cy="384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</a:rPr>
              <a:t>JOINING THE MINISTRIES ??</a:t>
            </a:r>
          </a:p>
        </p:txBody>
      </p:sp>
    </p:spTree>
    <p:extLst>
      <p:ext uri="{BB962C8B-B14F-4D97-AF65-F5344CB8AC3E}">
        <p14:creationId xmlns:p14="http://schemas.microsoft.com/office/powerpoint/2010/main" val="425288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2D8FE-3550-2B6C-B0CA-07196EF73152}"/>
              </a:ext>
            </a:extLst>
          </p:cNvPr>
          <p:cNvSpPr txBox="1"/>
          <p:nvPr/>
        </p:nvSpPr>
        <p:spPr>
          <a:xfrm>
            <a:off x="0" y="4575607"/>
            <a:ext cx="8835081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Haryo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B. Nugroho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haryo.bn.ny@gmail.com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poseijdon</a:t>
            </a:r>
            <a:endParaRPr lang="en-U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Muhammad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Taufan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Ph.D.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muhammad.taufan@kemlu.go.id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taufan02@gmail.co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@taufanm02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Ahmad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Almaududy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Amri, Ph.D.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Ahmad.almaududy@kemlu.go.id</a:t>
            </a:r>
            <a:endParaRPr lang="en-U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dudyamri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AF074D-38C7-0EC5-24BB-B84199132E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260" y="2536742"/>
            <a:ext cx="2095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0D808-F0A3-CC4C-DA3A-364700B91B3F}"/>
              </a:ext>
            </a:extLst>
          </p:cNvPr>
          <p:cNvSpPr txBox="1"/>
          <p:nvPr/>
        </p:nvSpPr>
        <p:spPr>
          <a:xfrm>
            <a:off x="1" y="6005384"/>
            <a:ext cx="79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Ahmad </a:t>
            </a:r>
            <a:r>
              <a:rPr lang="en-US" sz="4400" dirty="0" err="1">
                <a:solidFill>
                  <a:schemeClr val="bg1"/>
                </a:solidFill>
              </a:rPr>
              <a:t>Almaududy</a:t>
            </a:r>
            <a:r>
              <a:rPr lang="en-US" sz="4400" dirty="0">
                <a:solidFill>
                  <a:schemeClr val="bg1"/>
                </a:solidFill>
              </a:rPr>
              <a:t> Amri, Ph.D.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BDC75-F5EF-FE4A-0E38-95BA2250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3909" y="172995"/>
            <a:ext cx="6467432" cy="559761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Sekolah</a:t>
            </a:r>
            <a:r>
              <a:rPr lang="en-US" sz="2000" dirty="0"/>
              <a:t> Dinas </a:t>
            </a:r>
            <a:r>
              <a:rPr lang="en-US" sz="2000" dirty="0" err="1"/>
              <a:t>Luar</a:t>
            </a:r>
            <a:r>
              <a:rPr lang="en-US" sz="2000" dirty="0"/>
              <a:t> Negeri/ </a:t>
            </a:r>
            <a:r>
              <a:rPr lang="en-US" sz="2000" dirty="0" err="1"/>
              <a:t>Sekdilu</a:t>
            </a:r>
            <a:r>
              <a:rPr lang="en-US" sz="2000" dirty="0"/>
              <a:t> XXXV (2010)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S.H., Universitas Sumatera Utara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M.Si</a:t>
            </a:r>
            <a:r>
              <a:rPr lang="en-US" sz="2000" dirty="0"/>
              <a:t>. Universitas Indonesia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M.H., Universitas Gadjah </a:t>
            </a:r>
            <a:r>
              <a:rPr lang="en-US" sz="2000" dirty="0" err="1"/>
              <a:t>Mada</a:t>
            </a:r>
            <a:endParaRPr lang="en-US" sz="20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Ph.D.</a:t>
            </a:r>
            <a:r>
              <a:rPr lang="en-US" sz="2000" i="1" dirty="0"/>
              <a:t>, University of Wollongong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/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Dit</a:t>
            </a:r>
            <a:r>
              <a:rPr lang="en-US" sz="2000" dirty="0"/>
              <a:t>. Hukum &amp; </a:t>
            </a:r>
            <a:r>
              <a:rPr lang="en-US" sz="2000" dirty="0" err="1"/>
              <a:t>Perjanjian</a:t>
            </a:r>
            <a:r>
              <a:rPr lang="en-US" sz="2000" dirty="0"/>
              <a:t> </a:t>
            </a:r>
            <a:r>
              <a:rPr lang="en-US" sz="2000" dirty="0" err="1"/>
              <a:t>Kewilayahan</a:t>
            </a:r>
            <a:r>
              <a:rPr lang="en-US" sz="2000" dirty="0"/>
              <a:t>, </a:t>
            </a:r>
            <a:r>
              <a:rPr lang="en-US" sz="2000" dirty="0" err="1"/>
              <a:t>Ditjen</a:t>
            </a:r>
            <a:r>
              <a:rPr lang="en-US" sz="2000" dirty="0"/>
              <a:t> HPI, </a:t>
            </a:r>
            <a:r>
              <a:rPr lang="en-US" sz="2000" dirty="0" err="1"/>
              <a:t>Kemlu</a:t>
            </a:r>
            <a:endParaRPr lang="en-US" sz="2000" dirty="0"/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dirty="0"/>
              <a:t>Advisor on Legal, Budget and UN Reform, Office of the President of the UN General Assembly, 75</a:t>
            </a:r>
            <a:r>
              <a:rPr lang="en-US" sz="2000" i="1" baseline="30000" dirty="0"/>
              <a:t>th</a:t>
            </a:r>
            <a:r>
              <a:rPr lang="en-US" sz="2000" i="1" dirty="0"/>
              <a:t> Session</a:t>
            </a:r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Sekretaris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i="1" dirty="0"/>
              <a:t>, </a:t>
            </a:r>
            <a:r>
              <a:rPr lang="en-US" sz="2000" dirty="0"/>
              <a:t>PTRI New York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292100" indent="-2921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Founder @</a:t>
            </a:r>
            <a:r>
              <a:rPr lang="en-US" sz="2000" dirty="0" err="1"/>
              <a:t>rostrumdiplomacy.id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2000" i="1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325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A1A7-01F9-7141-8798-50FF3D88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43601"/>
            <a:ext cx="6074922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thelas" panose="02000503000000020003" pitchFamily="2" charset="77"/>
              </a:rPr>
              <a:t>The Role of Diplomacy in International Relations</a:t>
            </a:r>
            <a:br>
              <a:rPr lang="en-US" sz="4000" dirty="0">
                <a:latin typeface="Athelas" panose="02000503000000020003" pitchFamily="2" charset="77"/>
              </a:rPr>
            </a:br>
            <a:endParaRPr lang="en-US" sz="2800" dirty="0">
              <a:latin typeface="Athelas" panose="02000503000000020003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68A6F-E4C3-8F42-97F3-EACDFFFC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5624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Ahmad </a:t>
            </a:r>
            <a:r>
              <a:rPr lang="en-US" b="1" dirty="0" err="1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Almaududy</a:t>
            </a:r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  <a:cs typeface="MuktaMahee Regular" panose="020B0000000000000000" pitchFamily="34" charset="77"/>
              </a:rPr>
              <a:t> Amri, Ph.D.</a:t>
            </a:r>
          </a:p>
          <a:p>
            <a:endParaRPr lang="en-US" dirty="0">
              <a:latin typeface="Athelas" panose="02000503000000020003" pitchFamily="2" charset="77"/>
            </a:endParaRPr>
          </a:p>
        </p:txBody>
      </p:sp>
      <p:pic>
        <p:nvPicPr>
          <p:cNvPr id="4" name="Picture 2" descr="The UN Secretariat building">
            <a:extLst>
              <a:ext uri="{FF2B5EF4-FFF2-40B4-BE49-F238E27FC236}">
                <a16:creationId xmlns:a16="http://schemas.microsoft.com/office/drawing/2014/main" id="{5AC82751-4070-6A49-B045-51AA63CEE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368" y="213360"/>
            <a:ext cx="5346031" cy="640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1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24922 -0.0247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1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-0.02477 L 5E-6 3.7037E-7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0.000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217A-77BE-4AFE-BA99-1FB2067F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490"/>
            <a:ext cx="7898027" cy="1325563"/>
          </a:xfrm>
        </p:spPr>
        <p:txBody>
          <a:bodyPr anchor="b">
            <a:normAutofit fontScale="90000"/>
          </a:bodyPr>
          <a:lstStyle/>
          <a:p>
            <a:pPr marL="0" indent="0"/>
            <a:r>
              <a:rPr lang="en-US" b="1" dirty="0">
                <a:latin typeface="Athelas" panose="02000503000000020003" pitchFamily="2" charset="77"/>
              </a:rPr>
              <a:t>“Diplomacy is to do and say the nastiest things in the nicest way” </a:t>
            </a:r>
            <a:br>
              <a:rPr lang="en-US" b="1" dirty="0">
                <a:latin typeface="Athelas" panose="02000503000000020003" pitchFamily="2" charset="77"/>
              </a:rPr>
            </a:br>
            <a:br>
              <a:rPr lang="en-US" b="1" dirty="0">
                <a:latin typeface="Athelas" panose="02000503000000020003" pitchFamily="2" charset="77"/>
              </a:rPr>
            </a:br>
            <a:r>
              <a:rPr lang="en-US" b="1" dirty="0">
                <a:latin typeface="Athelas" panose="02000503000000020003" pitchFamily="2" charset="77"/>
              </a:rPr>
              <a:t>-Isaac </a:t>
            </a:r>
            <a:r>
              <a:rPr lang="en-US" b="1" dirty="0" err="1">
                <a:latin typeface="Athelas" panose="02000503000000020003" pitchFamily="2" charset="77"/>
              </a:rPr>
              <a:t>Goldbrg</a:t>
            </a:r>
            <a:br>
              <a:rPr lang="en-US" b="1" dirty="0">
                <a:latin typeface="Athelas" panose="02000503000000020003" pitchFamily="2" charset="77"/>
              </a:rPr>
            </a:br>
            <a:endParaRPr lang="en-US" sz="4400" b="1" dirty="0">
              <a:solidFill>
                <a:schemeClr val="tx1">
                  <a:alpha val="60000"/>
                </a:schemeClr>
              </a:solidFill>
              <a:latin typeface="Athelas" panose="02000503000000020003" pitchFamily="2" charset="77"/>
              <a:cs typeface="MuktaMahee Regular" panose="020B0000000000000000" pitchFamily="34" charset="77"/>
            </a:endParaRPr>
          </a:p>
        </p:txBody>
      </p:sp>
      <p:pic>
        <p:nvPicPr>
          <p:cNvPr id="44" name="Picture 43" descr="Abstract blurred public library with bookshelves">
            <a:extLst>
              <a:ext uri="{FF2B5EF4-FFF2-40B4-BE49-F238E27FC236}">
                <a16:creationId xmlns:a16="http://schemas.microsoft.com/office/drawing/2014/main" id="{9ADB4B19-F202-46BB-A40E-4CCE39224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992CA37F-0CF4-D84E-ACBB-353683B36382}"/>
              </a:ext>
            </a:extLst>
          </p:cNvPr>
          <p:cNvGrpSpPr/>
          <p:nvPr/>
        </p:nvGrpSpPr>
        <p:grpSpPr>
          <a:xfrm>
            <a:off x="321563" y="1285461"/>
            <a:ext cx="1805418" cy="5357165"/>
            <a:chOff x="0" y="-4598254"/>
            <a:chExt cx="3712378" cy="1156338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5D85522-EFB7-EA44-83B6-D97DB99F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124356"/>
              <a:ext cx="3712378" cy="5840770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C3FE80B-D769-184A-A2B1-236080F09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08724" y="-4598254"/>
              <a:ext cx="1079789" cy="1698858"/>
            </a:xfrm>
            <a:prstGeom prst="rect">
              <a:avLst/>
            </a:prstGeom>
          </p:spPr>
        </p:pic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9F16F8E2-DF23-694A-9648-55237AD9B7F6}"/>
              </a:ext>
            </a:extLst>
          </p:cNvPr>
          <p:cNvGrpSpPr/>
          <p:nvPr/>
        </p:nvGrpSpPr>
        <p:grpSpPr>
          <a:xfrm>
            <a:off x="10475587" y="0"/>
            <a:ext cx="1557757" cy="3932510"/>
            <a:chOff x="0" y="0"/>
            <a:chExt cx="2889658" cy="8626516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4721847B-CFD8-F04B-9C30-5CAC2CF8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9658" cy="4546365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CEAA2DED-4150-934E-AF84-7E9DAE438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07672" y="6927657"/>
              <a:ext cx="1079791" cy="1698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62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EFF0-9DCD-7C4E-ADA9-F17FFB6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thelas" panose="02000503000000020003" pitchFamily="2" charset="77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A103-6B1F-F94C-A429-CDFFD1EC1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thelas" panose="02000503000000020003" pitchFamily="2" charset="77"/>
              </a:rPr>
              <a:t>5. Career Mapping</a:t>
            </a:r>
          </a:p>
          <a:p>
            <a:endParaRPr lang="en-US" sz="2800" b="1" dirty="0">
              <a:latin typeface="Athelas" panose="02000503000000020003" pitchFamily="2" charset="77"/>
            </a:endParaRPr>
          </a:p>
          <a:p>
            <a:r>
              <a:rPr lang="en-US" sz="2800" b="1" dirty="0">
                <a:latin typeface="Athelas" panose="02000503000000020003" pitchFamily="2" charset="77"/>
              </a:rPr>
              <a:t>6. Personal Branding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D51480-8DAA-AFDA-903D-16DD34852C5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800" b="1" dirty="0">
                <a:latin typeface="Athelas" panose="02000503000000020003" pitchFamily="2" charset="77"/>
              </a:rPr>
              <a:t>3. Multilateral Diplomacy</a:t>
            </a:r>
          </a:p>
          <a:p>
            <a:endParaRPr lang="en-US" sz="2800" b="1" dirty="0">
              <a:latin typeface="Athelas" panose="02000503000000020003" pitchFamily="2" charset="77"/>
            </a:endParaRPr>
          </a:p>
          <a:p>
            <a:r>
              <a:rPr lang="en-US" sz="2800" b="1" dirty="0">
                <a:latin typeface="Athelas" panose="02000503000000020003" pitchFamily="2" charset="77"/>
              </a:rPr>
              <a:t>4. Multilateral Negotiator </a:t>
            </a:r>
          </a:p>
          <a:p>
            <a:endParaRPr lang="en-US" sz="2800" b="1" dirty="0">
              <a:latin typeface="Athelas" panose="02000503000000020003" pitchFamily="2" charset="77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D6A4A2-B165-91F7-01F0-568EC81A0E5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800" b="1" dirty="0">
                <a:latin typeface="Athelas" panose="02000503000000020003" pitchFamily="2" charset="77"/>
              </a:rPr>
              <a:t>1. Diplomacy </a:t>
            </a:r>
          </a:p>
          <a:p>
            <a:endParaRPr lang="en-US" sz="2800" b="1" dirty="0">
              <a:latin typeface="Athelas" panose="02000503000000020003" pitchFamily="2" charset="77"/>
            </a:endParaRPr>
          </a:p>
          <a:p>
            <a:r>
              <a:rPr lang="en-US" sz="2800" b="1" dirty="0">
                <a:latin typeface="Athelas" panose="02000503000000020003" pitchFamily="2" charset="77"/>
              </a:rPr>
              <a:t>2. Functions of Diplomatic 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2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1A44-08BE-3A44-A2C4-CCF608B1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helas" panose="02000503000000020003" pitchFamily="2" charset="77"/>
              </a:rPr>
              <a:t>International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F510-EB30-674B-B3F2-D2AAD2A1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5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thelas" panose="02000503000000020003" pitchFamily="2" charset="77"/>
              </a:rPr>
              <a:t>Relations between states in all its aspects (politics, economic, development, </a:t>
            </a:r>
            <a:r>
              <a:rPr lang="en-US" dirty="0" err="1">
                <a:latin typeface="Athelas" panose="02000503000000020003" pitchFamily="2" charset="77"/>
              </a:rPr>
              <a:t>etc</a:t>
            </a:r>
            <a:r>
              <a:rPr lang="en-US" dirty="0">
                <a:latin typeface="Athelas" panose="02000503000000020003" pitchFamily="2" charset="77"/>
              </a:rPr>
              <a:t>) which are carried out to achieve state’s national interests</a:t>
            </a:r>
          </a:p>
          <a:p>
            <a:pPr marL="0" indent="0">
              <a:buNone/>
            </a:pPr>
            <a:endParaRPr lang="en-US" dirty="0">
              <a:latin typeface="Athelas" panose="02000503000000020003" pitchFamily="2" charset="77"/>
            </a:endParaRPr>
          </a:p>
          <a:p>
            <a:r>
              <a:rPr lang="en-US" dirty="0">
                <a:latin typeface="Athelas" panose="02000503000000020003" pitchFamily="2" charset="77"/>
              </a:rPr>
              <a:t>States are inter-connected and inter-related.</a:t>
            </a:r>
          </a:p>
          <a:p>
            <a:r>
              <a:rPr lang="en-US" dirty="0">
                <a:latin typeface="Athelas" panose="02000503000000020003" pitchFamily="2" charset="77"/>
              </a:rPr>
              <a:t>Respect, mutual benefit (peace and security, economy, development).</a:t>
            </a:r>
          </a:p>
          <a:p>
            <a:r>
              <a:rPr lang="en-US" dirty="0">
                <a:latin typeface="Athelas" panose="02000503000000020003" pitchFamily="2" charset="77"/>
              </a:rPr>
              <a:t>Bilateral, regional and multilateral ties.</a:t>
            </a:r>
          </a:p>
          <a:p>
            <a:pPr marL="0" indent="0">
              <a:buNone/>
            </a:pPr>
            <a:endParaRPr lang="en-US" dirty="0">
              <a:latin typeface="Athelas" panose="02000503000000020003" pitchFamily="2" charset="77"/>
            </a:endParaRPr>
          </a:p>
        </p:txBody>
      </p:sp>
      <p:pic>
        <p:nvPicPr>
          <p:cNvPr id="8" name="Picture 2" descr="Palestina Minta Mahkamah Internasional Batalkan Pemindahan Kedutaan AS ke  Yerusalem">
            <a:extLst>
              <a:ext uri="{FF2B5EF4-FFF2-40B4-BE49-F238E27FC236}">
                <a16:creationId xmlns:a16="http://schemas.microsoft.com/office/drawing/2014/main" id="{B648E934-CADA-ED4B-AA64-230F2DC6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660" y="4598960"/>
            <a:ext cx="4007340" cy="22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D9CCA-919A-444E-804B-A5F6CE7043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41201" y="5073863"/>
            <a:ext cx="1190380" cy="17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UNGA Sustainable Tourism Resolutions | UNWTO">
            <a:extLst>
              <a:ext uri="{FF2B5EF4-FFF2-40B4-BE49-F238E27FC236}">
                <a16:creationId xmlns:a16="http://schemas.microsoft.com/office/drawing/2014/main" id="{F6AA49B2-6C2B-2343-9A02-EC3385C4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55" y="0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48BC-E0D8-C64A-9C19-563F017D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6EB74-7AA3-8044-836A-FA749F2B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020" y="1993591"/>
            <a:ext cx="10515600" cy="384572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Art to negotiate - representing your country</a:t>
            </a:r>
          </a:p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Tools of negotiation to make good relations</a:t>
            </a:r>
          </a:p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Communication process through officially recognized representative</a:t>
            </a:r>
          </a:p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Rhetoric: Persuasions</a:t>
            </a:r>
          </a:p>
          <a:p>
            <a:r>
              <a:rPr lang="en-US" b="1" dirty="0">
                <a:solidFill>
                  <a:schemeClr val="bg1"/>
                </a:solidFill>
                <a:latin typeface="Athelas" panose="02000503000000020003" pitchFamily="2" charset="77"/>
              </a:rPr>
              <a:t>Most important tool in foreign policy</a:t>
            </a:r>
          </a:p>
        </p:txBody>
      </p:sp>
    </p:spTree>
    <p:extLst>
      <p:ext uri="{BB962C8B-B14F-4D97-AF65-F5344CB8AC3E}">
        <p14:creationId xmlns:p14="http://schemas.microsoft.com/office/powerpoint/2010/main" val="9662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39 -0.24861" pathEditMode="relative" ptsTypes="AA">
                                      <p:cBhvr>
                                        <p:cTn id="6" dur="3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39 -0.2486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970</Words>
  <Application>Microsoft Office PowerPoint</Application>
  <PresentationFormat>Widescreen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Aharoni</vt:lpstr>
      <vt:lpstr>Arial</vt:lpstr>
      <vt:lpstr>Athelas</vt:lpstr>
      <vt:lpstr>Calibri</vt:lpstr>
      <vt:lpstr>Calibri Light</vt:lpstr>
      <vt:lpstr>Google Sans</vt:lpstr>
      <vt:lpstr>Wingdings</vt:lpstr>
      <vt:lpstr>1_Custom Design</vt:lpstr>
      <vt:lpstr>DIPLOMAT MILENIAL  Dalam Menghadapi Tantangan Global Kuliah Umum Fakultas Hukum Universitas Pancasila 20 Oktober 2022 </vt:lpstr>
      <vt:lpstr>PowerPoint Presentation</vt:lpstr>
      <vt:lpstr>PowerPoint Presentation</vt:lpstr>
      <vt:lpstr>PowerPoint Presentation</vt:lpstr>
      <vt:lpstr>The Role of Diplomacy in International Relations </vt:lpstr>
      <vt:lpstr>“Diplomacy is to do and say the nastiest things in the nicest way”   -Isaac Goldbrg </vt:lpstr>
      <vt:lpstr>Outline</vt:lpstr>
      <vt:lpstr>International Relations</vt:lpstr>
      <vt:lpstr>Diplomacy</vt:lpstr>
      <vt:lpstr>Challenges</vt:lpstr>
      <vt:lpstr>Functions of Diplomatic Mission  (Vienna Convention 1961)</vt:lpstr>
      <vt:lpstr>Multilateral Diplomacy in a Nutshell</vt:lpstr>
      <vt:lpstr>Multilateral Negotiations</vt:lpstr>
      <vt:lpstr>Multilateral Negotiator Traits </vt:lpstr>
      <vt:lpstr>Career Mapping</vt:lpstr>
      <vt:lpstr>Personal Branding:  5 Characters</vt:lpstr>
      <vt:lpstr>PowerPoint Presentation</vt:lpstr>
      <vt:lpstr>DIPLOMASI &amp; TANTANGAN GLOBAL Berbagi Pengalaman dan Pengetahuan tentang Dunia Diplomasi di Era Kekinian  Muhammad Taufan, Ph.D. </vt:lpstr>
      <vt:lpstr>PowerPoint Presentation</vt:lpstr>
      <vt:lpstr>PowerPoint Presentation</vt:lpstr>
      <vt:lpstr>PowerPoint Presentation</vt:lpstr>
      <vt:lpstr>PowerPoint Presentation</vt:lpstr>
      <vt:lpstr>COMPETENCIES,   CHARACTERS,SKILLS   </vt:lpstr>
      <vt:lpstr>PowerPoint Presentation</vt:lpstr>
      <vt:lpstr>Contemporary Diplomacy</vt:lpstr>
      <vt:lpstr>Traditional? Or Contemporary?</vt:lpstr>
      <vt:lpstr>Issues that we are facing</vt:lpstr>
      <vt:lpstr>How to overcome the challenges?</vt:lpstr>
      <vt:lpstr>What are the KEYS?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Parardya Naresvari</dc:creator>
  <cp:lastModifiedBy>Windows10</cp:lastModifiedBy>
  <cp:revision>24</cp:revision>
  <dcterms:created xsi:type="dcterms:W3CDTF">2022-10-17T17:06:16Z</dcterms:created>
  <dcterms:modified xsi:type="dcterms:W3CDTF">2022-10-20T06:13:20Z</dcterms:modified>
</cp:coreProperties>
</file>